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615" r:id="rId3"/>
    <p:sldId id="314" r:id="rId4"/>
    <p:sldId id="398" r:id="rId5"/>
    <p:sldId id="357" r:id="rId6"/>
    <p:sldId id="361" r:id="rId7"/>
    <p:sldId id="360" r:id="rId9"/>
    <p:sldId id="266" r:id="rId10"/>
    <p:sldId id="356" r:id="rId11"/>
    <p:sldId id="369" r:id="rId12"/>
    <p:sldId id="368" r:id="rId13"/>
    <p:sldId id="334" r:id="rId14"/>
    <p:sldId id="267" r:id="rId15"/>
    <p:sldId id="300" r:id="rId16"/>
    <p:sldId id="2014" r:id="rId17"/>
    <p:sldId id="1975" r:id="rId18"/>
    <p:sldId id="2022" r:id="rId19"/>
    <p:sldId id="330" r:id="rId20"/>
    <p:sldId id="2156" r:id="rId21"/>
    <p:sldId id="354" r:id="rId22"/>
    <p:sldId id="2015" r:id="rId23"/>
    <p:sldId id="2016" r:id="rId24"/>
    <p:sldId id="2017" r:id="rId25"/>
    <p:sldId id="2018" r:id="rId26"/>
    <p:sldId id="2019" r:id="rId27"/>
    <p:sldId id="2020" r:id="rId28"/>
    <p:sldId id="1979" r:id="rId29"/>
    <p:sldId id="335" r:id="rId30"/>
    <p:sldId id="1977" r:id="rId31"/>
    <p:sldId id="353" r:id="rId32"/>
    <p:sldId id="2021" r:id="rId33"/>
    <p:sldId id="2013" r:id="rId34"/>
    <p:sldId id="301" r:id="rId35"/>
    <p:sldId id="2023" r:id="rId36"/>
    <p:sldId id="2024" r:id="rId37"/>
    <p:sldId id="2025" r:id="rId38"/>
    <p:sldId id="2119" r:id="rId39"/>
    <p:sldId id="2026" r:id="rId40"/>
    <p:sldId id="2027" r:id="rId41"/>
    <p:sldId id="2028" r:id="rId42"/>
    <p:sldId id="2029" r:id="rId43"/>
    <p:sldId id="2031" r:id="rId44"/>
    <p:sldId id="2037" r:id="rId45"/>
    <p:sldId id="2038" r:id="rId46"/>
    <p:sldId id="2039" r:id="rId47"/>
    <p:sldId id="2089" r:id="rId48"/>
    <p:sldId id="2041" r:id="rId49"/>
    <p:sldId id="2090" r:id="rId50"/>
    <p:sldId id="2092" r:id="rId51"/>
    <p:sldId id="2100" r:id="rId52"/>
    <p:sldId id="2101" r:id="rId53"/>
    <p:sldId id="2102" r:id="rId54"/>
    <p:sldId id="2094" r:id="rId55"/>
    <p:sldId id="2103" r:id="rId56"/>
    <p:sldId id="2057" r:id="rId57"/>
    <p:sldId id="2104" r:id="rId58"/>
    <p:sldId id="2058" r:id="rId59"/>
    <p:sldId id="2106" r:id="rId60"/>
    <p:sldId id="2107" r:id="rId61"/>
    <p:sldId id="2108" r:id="rId62"/>
    <p:sldId id="2115" r:id="rId63"/>
    <p:sldId id="2109" r:id="rId64"/>
    <p:sldId id="2110" r:id="rId65"/>
    <p:sldId id="2111" r:id="rId66"/>
    <p:sldId id="2113" r:id="rId67"/>
    <p:sldId id="2116" r:id="rId68"/>
    <p:sldId id="2082" r:id="rId69"/>
    <p:sldId id="2083" r:id="rId70"/>
    <p:sldId id="2117" r:id="rId71"/>
    <p:sldId id="2118" r:id="rId72"/>
    <p:sldId id="302" r:id="rId73"/>
    <p:sldId id="370" r:id="rId74"/>
    <p:sldId id="399" r:id="rId75"/>
  </p:sldIdLst>
  <p:sldSz cx="9144000" cy="6858000" type="screen4x3"/>
  <p:notesSz cx="6858000" cy="9144000"/>
  <p:custDataLst>
    <p:tags r:id="rId79"/>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40408"/>
    <a:srgbClr val="000000"/>
    <a:srgbClr val="FF00FF"/>
    <a:srgbClr val="0000FF"/>
    <a:srgbClr val="FFFF00"/>
    <a:srgbClr val="00FF00"/>
    <a:srgbClr val="6633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88513" autoAdjust="0"/>
  </p:normalViewPr>
  <p:slideViewPr>
    <p:cSldViewPr showGuides="1">
      <p:cViewPr varScale="1">
        <p:scale>
          <a:sx n="140" d="100"/>
          <a:sy n="140" d="100"/>
        </p:scale>
        <p:origin x="2392" y="184"/>
      </p:cViewPr>
      <p:guideLst>
        <p:guide orient="horz" pos="2159"/>
        <p:guide pos="289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9" Type="http://schemas.openxmlformats.org/officeDocument/2006/relationships/tags" Target="tags/tag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14340"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p:nvPr>
        </p:nvSpPr>
        <p:spPr/>
        <p:txBody>
          <a:bodyPr wrap="square" lIns="91440" tIns="45720" rIns="91440" bIns="45720" anchor="ctr"/>
          <a:lstStyle/>
          <a:p>
            <a:pPr lvl="0"/>
            <a:r>
              <a:rPr lang="zh-CN" altLang="en-US" dirty="0"/>
              <a:t>制作炸药、毒香蕉、网络谣言、假冒网站</a:t>
            </a:r>
            <a:endParaRPr lang="zh-CN" altLang="en-US" dirty="0"/>
          </a:p>
        </p:txBody>
      </p:sp>
      <p:sp>
        <p:nvSpPr>
          <p:cNvPr id="18435"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网页</a:t>
            </a:r>
            <a:r>
              <a:rPr lang="en-US" altLang="zh-CN" dirty="0"/>
              <a:t>A</a:t>
            </a:r>
            <a:r>
              <a:rPr lang="zh-CN" altLang="en-US" dirty="0"/>
              <a:t>的重要性，应该等于所有链向</a:t>
            </a:r>
            <a:r>
              <a:rPr lang="en-US" altLang="zh-CN" dirty="0"/>
              <a:t>A</a:t>
            </a:r>
            <a:r>
              <a:rPr lang="zh-CN" altLang="en-US" dirty="0"/>
              <a:t>的网页的重要性除以该网页的链接数之后再求和</a:t>
            </a:r>
            <a:endParaRPr lang="zh-CN" altLang="en-US" dirty="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endParaRPr lang="zh-CN" altLang="en-US" dirty="0"/>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endParaRPr lang="zh-CN" altLang="en-US" dirty="0"/>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endParaRPr lang="zh-CN" altLang="en-US" dirty="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endParaRPr lang="zh-CN" altLang="en-US" dirty="0"/>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endParaRPr lang="zh-CN" altLang="en-US" dirty="0"/>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endParaRPr lang="zh-CN" altLang="en-US" dirty="0"/>
          </a:p>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没有任何出链接，到他就没了，网民看到这就没了，看完这个网页就退网了，就算收敛了，也不是我们要的值</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506" name="Rectangle 7"/>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
        <p:nvSpPr>
          <p:cNvPr id="21507" name="Rectangle 2"/>
          <p:cNvSpPr>
            <a:spLocks noGrp="1" noRot="1" noChangeAspect="1" noTextEdit="1"/>
          </p:cNvSpPr>
          <p:nvPr>
            <p:ph type="sldImg"/>
          </p:nvPr>
        </p:nvSpPr>
        <p:spPr/>
      </p:sp>
      <p:sp>
        <p:nvSpPr>
          <p:cNvPr id="21508" name="Rectangle 3"/>
          <p:cNvSpPr>
            <a:spLocks noGrp="1"/>
          </p:cNvSpPr>
          <p:nvPr>
            <p:ph type="body"/>
          </p:nvPr>
        </p:nvSpPr>
        <p:spPr/>
        <p:txBody>
          <a:bodyPr wrap="square" lIns="91440" tIns="45720" rIns="91440" bIns="45720" anchor="t"/>
          <a:lstStyle/>
          <a:p>
            <a:pPr lvl="0" eaLnBrk="1" hangingPunct="1"/>
            <a:r>
              <a:rPr lang="zh-CN" altLang="en-US" dirty="0"/>
              <a:t>现代大规模高质量搜索引擎一般采用三段式的工作流程，即：</a:t>
            </a:r>
            <a:endParaRPr lang="zh-CN" altLang="en-US" dirty="0"/>
          </a:p>
          <a:p>
            <a:pPr lvl="0" eaLnBrk="1" hangingPunct="1"/>
            <a:r>
              <a:rPr lang="zh-CN" altLang="en-US" dirty="0"/>
              <a:t>网页搜集，预处理，和查询服务</a:t>
            </a:r>
            <a:endParaRPr lang="zh-CN" altLang="en-US" dirty="0"/>
          </a:p>
          <a:p>
            <a:pPr lvl="0" eaLnBrk="1" hangingPunct="1"/>
            <a:endParaRPr lang="zh-CN" altLang="en-US" dirty="0"/>
          </a:p>
          <a:p>
            <a:pPr lvl="0" eaLnBrk="1" hangingPunct="1"/>
            <a:r>
              <a:rPr lang="en-US" altLang="zh-CN" dirty="0"/>
              <a:t>1)</a:t>
            </a:r>
            <a:endParaRPr lang="en-US" altLang="zh-CN" dirty="0"/>
          </a:p>
          <a:p>
            <a:pPr lvl="0" eaLnBrk="1" hangingPunct="1"/>
            <a:r>
              <a:rPr lang="zh-CN" altLang="en-US" dirty="0"/>
              <a:t>定期搜集，每次搜集替换上一次的内容，我们称之为</a:t>
            </a:r>
            <a:r>
              <a:rPr lang="zh-CN" altLang="en-US" dirty="0">
                <a:latin typeface="Arial" panose="020B0604020202020204" pitchFamily="34" charset="0"/>
              </a:rPr>
              <a:t>“</a:t>
            </a:r>
            <a:r>
              <a:rPr lang="zh-CN" altLang="en-US" dirty="0"/>
              <a:t>批量搜集</a:t>
            </a:r>
            <a:r>
              <a:rPr lang="zh-CN" altLang="en-US" dirty="0">
                <a:latin typeface="Arial" panose="020B0604020202020204" pitchFamily="34" charset="0"/>
              </a:rPr>
              <a:t>”</a:t>
            </a:r>
            <a:r>
              <a:rPr lang="zh-CN" altLang="en-US" dirty="0"/>
              <a:t>。 </a:t>
            </a:r>
            <a:endParaRPr lang="zh-CN" altLang="en-US" dirty="0"/>
          </a:p>
          <a:p>
            <a:pPr lvl="0" eaLnBrk="1" hangingPunct="1"/>
            <a:r>
              <a:rPr lang="zh-CN" altLang="en-US" dirty="0"/>
              <a:t>开始时搜集一批，往后只是（</a:t>
            </a:r>
            <a:r>
              <a:rPr lang="en-US" altLang="zh-CN" dirty="0"/>
              <a:t>1</a:t>
            </a:r>
            <a:r>
              <a:rPr lang="zh-CN" altLang="en-US" dirty="0"/>
              <a:t>）搜集新出现的网页，（</a:t>
            </a:r>
            <a:r>
              <a:rPr lang="en-US" altLang="zh-CN" dirty="0"/>
              <a:t>2</a:t>
            </a:r>
            <a:r>
              <a:rPr lang="zh-CN" altLang="en-US" dirty="0"/>
              <a:t>）搜集那些在上次搜集后有过改变的网页，（</a:t>
            </a:r>
            <a:r>
              <a:rPr lang="en-US" altLang="zh-CN" dirty="0"/>
              <a:t>3</a:t>
            </a:r>
            <a:r>
              <a:rPr lang="zh-CN" altLang="en-US" dirty="0"/>
              <a:t>）发现自从上次搜集后已经不再存在了的网页，并从库中删除。我们称之为</a:t>
            </a:r>
            <a:r>
              <a:rPr lang="zh-CN" altLang="en-US" dirty="0">
                <a:latin typeface="Arial" panose="020B0604020202020204" pitchFamily="34" charset="0"/>
              </a:rPr>
              <a:t>“</a:t>
            </a:r>
            <a:r>
              <a:rPr lang="zh-CN" altLang="en-US" dirty="0"/>
              <a:t>增量搜集</a:t>
            </a:r>
            <a:r>
              <a:rPr lang="zh-CN" altLang="en-US" dirty="0">
                <a:latin typeface="Arial" panose="020B0604020202020204" pitchFamily="34" charset="0"/>
              </a:rPr>
              <a:t>”</a:t>
            </a:r>
            <a:r>
              <a:rPr lang="zh-CN" altLang="en-US" dirty="0"/>
              <a:t>。 </a:t>
            </a:r>
            <a:endParaRPr lang="zh-CN" altLang="en-US" dirty="0"/>
          </a:p>
          <a:p>
            <a:pPr lvl="0" eaLnBrk="1" hangingPunct="1"/>
            <a:endParaRPr lang="zh-CN" altLang="en-US" dirty="0"/>
          </a:p>
          <a:p>
            <a:pPr lvl="0" eaLnBrk="1" hangingPunct="1"/>
            <a:r>
              <a:rPr lang="zh-CN" altLang="en-US" dirty="0">
                <a:latin typeface="Arial" panose="020B0604020202020204" pitchFamily="34" charset="0"/>
              </a:rPr>
              <a:t>“</a:t>
            </a:r>
            <a:r>
              <a:rPr lang="zh-CN" altLang="en-US" dirty="0"/>
              <a:t>目标网页</a:t>
            </a:r>
            <a:r>
              <a:rPr lang="zh-CN" altLang="en-US" dirty="0">
                <a:latin typeface="Arial" panose="020B0604020202020204" pitchFamily="34" charset="0"/>
              </a:rPr>
              <a:t>”</a:t>
            </a:r>
            <a:r>
              <a:rPr lang="zh-CN" altLang="en-US" dirty="0"/>
              <a:t>指的是搜索引擎设计覆盖的网页范围。例如</a:t>
            </a:r>
            <a:r>
              <a:rPr lang="en-US" altLang="zh-CN" dirty="0"/>
              <a:t>Google</a:t>
            </a:r>
            <a:r>
              <a:rPr lang="zh-CN" altLang="en-US" dirty="0"/>
              <a:t>是全球，天网是全中国。 </a:t>
            </a:r>
            <a:endParaRPr lang="zh-CN" altLang="en-US" dirty="0"/>
          </a:p>
          <a:p>
            <a:pPr lvl="0" eaLnBrk="1" hangingPunct="1"/>
            <a:endParaRPr lang="zh-CN" altLang="en-US" dirty="0"/>
          </a:p>
          <a:p>
            <a:pPr lvl="0" eaLnBrk="1" hangingPunct="1"/>
            <a:r>
              <a:rPr lang="en-US" altLang="zh-CN" dirty="0"/>
              <a:t>2)</a:t>
            </a:r>
            <a:endParaRPr lang="en-US" altLang="zh-CN" dirty="0"/>
          </a:p>
          <a:p>
            <a:pPr lvl="0" eaLnBrk="1" hangingPunct="1"/>
            <a:r>
              <a:rPr lang="zh-CN" altLang="en-US" dirty="0"/>
              <a:t>对于中文来说，就是要根据一个词典</a:t>
            </a:r>
            <a:r>
              <a:rPr lang="en-US" altLang="zh-CN" dirty="0"/>
              <a:t>Σ</a:t>
            </a:r>
            <a:r>
              <a:rPr lang="zh-CN" altLang="en-US" dirty="0"/>
              <a:t>，用一个所谓</a:t>
            </a:r>
            <a:r>
              <a:rPr lang="zh-CN" altLang="en-US" dirty="0">
                <a:latin typeface="Arial" panose="020B0604020202020204" pitchFamily="34" charset="0"/>
              </a:rPr>
              <a:t>“</a:t>
            </a:r>
            <a:r>
              <a:rPr lang="zh-CN" altLang="en-US" dirty="0"/>
              <a:t>切词软件</a:t>
            </a:r>
            <a:r>
              <a:rPr lang="zh-CN" altLang="en-US" dirty="0">
                <a:latin typeface="Arial" panose="020B0604020202020204" pitchFamily="34" charset="0"/>
              </a:rPr>
              <a:t>”</a:t>
            </a:r>
            <a:r>
              <a:rPr lang="zh-CN" altLang="en-US" dirty="0"/>
              <a:t>，从网页文字中切出</a:t>
            </a:r>
            <a:r>
              <a:rPr lang="en-US" altLang="zh-CN" dirty="0"/>
              <a:t>Σ</a:t>
            </a:r>
            <a:r>
              <a:rPr lang="zh-CN" altLang="en-US" dirty="0"/>
              <a:t>所含的词语来。在那之后，一篇网页主要就由一组词来近似代表了 </a:t>
            </a:r>
            <a:r>
              <a:rPr lang="en-US" altLang="zh-CN" dirty="0"/>
              <a:t>.</a:t>
            </a:r>
            <a:endParaRPr lang="en-US" altLang="zh-CN" dirty="0"/>
          </a:p>
          <a:p>
            <a:pPr lvl="0" eaLnBrk="1" hangingPunct="1"/>
            <a:r>
              <a:rPr lang="zh-CN" altLang="en-US" dirty="0"/>
              <a:t>天网在</a:t>
            </a:r>
            <a:r>
              <a:rPr lang="en-US" altLang="zh-CN" dirty="0"/>
              <a:t>2003</a:t>
            </a:r>
            <a:r>
              <a:rPr lang="zh-CN" altLang="en-US" dirty="0"/>
              <a:t>年的一次大规模统计分析表明，网页的重复率平均大约为</a:t>
            </a:r>
            <a:r>
              <a:rPr lang="en-US" altLang="zh-CN" dirty="0"/>
              <a:t>4</a:t>
            </a:r>
            <a:r>
              <a:rPr lang="zh-CN" altLang="en-US" dirty="0"/>
              <a:t>。 </a:t>
            </a:r>
            <a:endParaRPr lang="zh-CN" altLang="en-US" dirty="0"/>
          </a:p>
          <a:p>
            <a:pPr lvl="0" eaLnBrk="1" hangingPunct="1"/>
            <a:r>
              <a:rPr lang="zh-CN" altLang="en-US" dirty="0"/>
              <a:t>大量的</a:t>
            </a:r>
            <a:r>
              <a:rPr lang="en-US" altLang="zh-CN" dirty="0"/>
              <a:t>HTML</a:t>
            </a:r>
            <a:r>
              <a:rPr lang="zh-CN" altLang="en-US" dirty="0"/>
              <a:t>标记既给网页的预处理造成了一些麻烦，也带来了一些新的机遇。从信息检索的角度讲，如果系统面对的仅仅是内容的文字，我们能依据的就是</a:t>
            </a:r>
            <a:r>
              <a:rPr lang="zh-CN" altLang="en-US" dirty="0">
                <a:latin typeface="Arial" panose="020B0604020202020204" pitchFamily="34" charset="0"/>
              </a:rPr>
              <a:t>“</a:t>
            </a:r>
            <a:r>
              <a:rPr lang="zh-CN" altLang="en-US" dirty="0"/>
              <a:t>共有词汇假设</a:t>
            </a:r>
            <a:r>
              <a:rPr lang="zh-CN" altLang="en-US" dirty="0">
                <a:latin typeface="Arial" panose="020B0604020202020204" pitchFamily="34" charset="0"/>
              </a:rPr>
              <a:t>”</a:t>
            </a:r>
            <a:r>
              <a:rPr lang="zh-CN" altLang="en-US" dirty="0"/>
              <a:t>（</a:t>
            </a:r>
            <a:r>
              <a:rPr lang="en-US" altLang="zh-CN" dirty="0"/>
              <a:t>shared bag of words</a:t>
            </a:r>
            <a:r>
              <a:rPr lang="zh-CN" altLang="en-US" dirty="0"/>
              <a:t>），即内容所包含的关键词集合，最多加上词频（</a:t>
            </a:r>
            <a:r>
              <a:rPr lang="en-US" altLang="zh-CN" dirty="0"/>
              <a:t>term frequency </a:t>
            </a:r>
            <a:r>
              <a:rPr lang="zh-CN" altLang="en-US" dirty="0"/>
              <a:t>或</a:t>
            </a:r>
            <a:r>
              <a:rPr lang="en-US" altLang="zh-CN" dirty="0"/>
              <a:t>tf</a:t>
            </a:r>
            <a:r>
              <a:rPr lang="zh-CN" altLang="en-US" dirty="0"/>
              <a:t>、</a:t>
            </a:r>
            <a:r>
              <a:rPr lang="en-US" altLang="zh-CN" dirty="0"/>
              <a:t>TF</a:t>
            </a:r>
            <a:r>
              <a:rPr lang="zh-CN" altLang="en-US" dirty="0"/>
              <a:t>）和词在文档集合中出现的文档频率（</a:t>
            </a:r>
            <a:r>
              <a:rPr lang="en-US" altLang="zh-CN" dirty="0"/>
              <a:t>document  frequency </a:t>
            </a:r>
            <a:r>
              <a:rPr lang="zh-CN" altLang="en-US" dirty="0"/>
              <a:t>或</a:t>
            </a:r>
            <a:r>
              <a:rPr lang="en-US" altLang="zh-CN" dirty="0"/>
              <a:t>df</a:t>
            </a:r>
            <a:r>
              <a:rPr lang="zh-CN" altLang="en-US" dirty="0"/>
              <a:t>、</a:t>
            </a:r>
            <a:r>
              <a:rPr lang="en-US" altLang="zh-CN" dirty="0"/>
              <a:t>DF</a:t>
            </a:r>
            <a:r>
              <a:rPr lang="zh-CN" altLang="en-US" dirty="0"/>
              <a:t>）之类的统计量。而</a:t>
            </a:r>
            <a:r>
              <a:rPr lang="en-US" altLang="zh-CN" dirty="0"/>
              <a:t>TF</a:t>
            </a:r>
            <a:r>
              <a:rPr lang="zh-CN" altLang="en-US" dirty="0"/>
              <a:t>和</a:t>
            </a:r>
            <a:r>
              <a:rPr lang="en-US" altLang="zh-CN" dirty="0"/>
              <a:t>DF</a:t>
            </a:r>
            <a:r>
              <a:rPr lang="zh-CN" altLang="en-US" dirty="0"/>
              <a:t>这样的频率信息能在一定程度上指示词语在一篇文档中的相对重要性或者和某些内容的相关性，这是有意义的。 </a:t>
            </a:r>
            <a:endParaRPr lang="zh-CN" altLang="en-US" dirty="0"/>
          </a:p>
          <a:p>
            <a:pPr lvl="0" eaLnBrk="1" hangingPunct="1"/>
            <a:r>
              <a:rPr lang="zh-CN" altLang="en-US" dirty="0"/>
              <a:t>搜索引擎返回给用户的，是一个和用户查询相关的结果列表。列表中条目的顺序是很重要的一个问题。 </a:t>
            </a:r>
            <a:endParaRPr lang="zh-CN" altLang="en-US" dirty="0"/>
          </a:p>
          <a:p>
            <a:pPr lvl="0" eaLnBrk="1" hangingPunct="1"/>
            <a:endParaRPr lang="en-US" altLang="zh-CN" dirty="0"/>
          </a:p>
          <a:p>
            <a:pPr lvl="0" eaLnBrk="1" hangingPunct="1"/>
            <a:r>
              <a:rPr lang="en-US" altLang="zh-CN" dirty="0"/>
              <a:t>3)</a:t>
            </a:r>
            <a:endParaRPr lang="en-US" altLang="zh-CN" dirty="0"/>
          </a:p>
          <a:p>
            <a:pPr lvl="0" eaLnBrk="1" hangingPunct="1"/>
            <a:r>
              <a:rPr lang="zh-CN" altLang="en-US" dirty="0"/>
              <a:t>搜索引擎给出的结果是一个有序的条目列表，每一个条目有三个基本的元素：标题，网址和摘要。 </a:t>
            </a:r>
            <a:endParaRPr lang="en-US" altLang="zh-CN" dirty="0"/>
          </a:p>
          <a:p>
            <a:pPr lvl="0" eaLnBrk="1" hangingPunct="1"/>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p:nvPr>
        </p:nvSpPr>
        <p:spPr/>
        <p:txBody>
          <a:bodyPr wrap="square" lIns="91440" tIns="45720" rIns="91440" bIns="45720" anchor="t"/>
          <a:lstStyle/>
          <a:p>
            <a:pPr lvl="0"/>
            <a:r>
              <a:rPr lang="zh-CN" altLang="en-US" dirty="0"/>
              <a:t>通用爬虫</a:t>
            </a:r>
            <a:endParaRPr lang="en-US" altLang="zh-CN" dirty="0"/>
          </a:p>
          <a:p>
            <a:pPr lvl="0"/>
            <a:r>
              <a:rPr lang="zh-CN" altLang="en-US" dirty="0"/>
              <a:t>专用爬虫：垂直搜索；</a:t>
            </a:r>
            <a:endParaRPr lang="zh-CN" altLang="en-US" dirty="0"/>
          </a:p>
        </p:txBody>
      </p:sp>
      <p:sp>
        <p:nvSpPr>
          <p:cNvPr id="4403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在爬虫系统中，待抓取URL队列是很重要的一部分。待抓取URL队列中的URL以什么样的顺序排列也是一个很重要的问题，而决定这些URL排列顺序的方法，叫做</a:t>
            </a:r>
            <a:r>
              <a:rPr lang="zh-CN" altLang="en-US" dirty="0">
                <a:solidFill>
                  <a:srgbClr val="FF0000"/>
                </a:solidFill>
              </a:rPr>
              <a:t>网络爬虫调度方法</a:t>
            </a:r>
            <a:r>
              <a:rPr lang="zh-CN" altLang="en-US" dirty="0"/>
              <a:t>。以下图为例：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深度优先的处方式能够更加深层次的进行页面的搜索，优点是对于一个页面中的所有链接页面都能够爬取到，缺点是如果存在构造很少的页面，那么嵌套的层次很深，对于内存及存储空间的要求很高，甚至有可能出现捜索进去而出不来的情况。</a:t>
            </a:r>
            <a:endParaRPr lang="zh-CN" altLang="en-US" dirty="0"/>
          </a:p>
        </p:txBody>
      </p:sp>
      <p:sp>
        <p:nvSpPr>
          <p:cNvPr id="4" name="灯片编号占位符 3"/>
          <p:cNvSpPr>
            <a:spLocks noGrp="1"/>
          </p:cNvSpPr>
          <p:nvPr>
            <p:ph type="sldNum" sz="quarter" idx="5"/>
          </p:nvPr>
        </p:nvSpPr>
        <p:spPr/>
        <p:txBody>
          <a:bodyPr/>
          <a:lstStyle/>
          <a:p>
            <a:fld id="{C3381FCB-E7FA-4903-9020-452BAAAD94B5}"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广度优先的搜索策略和深度优先的搜索策略有很大的不同。在进行页面的搜</a:t>
            </a:r>
            <a:endParaRPr lang="zh-CN" altLang="en-US" dirty="0"/>
          </a:p>
          <a:p>
            <a:r>
              <a:rPr lang="zh-CN" altLang="en-US" dirty="0"/>
              <a:t>索的时候，广度优先的方式是将当前页面中所有的链接处理完么后，再进行更深层次的页面的搜索。搜索的过程不断的重复下去，直到没有新的页面或者达到终止条件。广度优先的策略最大的优点就是不会导致页面进入无休止的嵌套当中，从而保证了浅层的页面能够得到优先的处理，一般来说浅层的页面也是相对来说比较有用的页面，还有一个比较重要的优点就是广度优先能够找到两个页面之间的最短路径，该在很多情况下是有用的。广度优先的缺点就是可能会忽略掉一些鼓励的信息源，因为很难有节点能够关联到这些数据。通常，广度优先策是作为其他策略的补充</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3381FCB-E7FA-4903-9020-452BAAAD94B5}"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p:nvPr>
        </p:nvSpPr>
        <p:spPr/>
        <p:txBody>
          <a:bodyPr wrap="square" lIns="91440" tIns="45720" rIns="91440" bIns="45720" anchor="t"/>
          <a:lstStyle/>
          <a:p>
            <a:pPr lvl="0"/>
            <a:r>
              <a:rPr lang="zh-CN" altLang="en-US" dirty="0"/>
              <a:t>网络的开放性：受欢迎的用户越多越好，越多越赚钱</a:t>
            </a:r>
            <a:r>
              <a:rPr lang="en-US" altLang="zh-CN" dirty="0"/>
              <a:t>----</a:t>
            </a:r>
            <a:r>
              <a:rPr lang="zh-CN" altLang="en-US" dirty="0"/>
              <a:t>眼球效应；限制不受欢迎的用户，如爬虫；</a:t>
            </a:r>
            <a:endParaRPr lang="en-US" altLang="zh-CN" dirty="0"/>
          </a:p>
          <a:p>
            <a:pPr lvl="0"/>
            <a:endParaRPr lang="zh-CN" altLang="en-US" dirty="0"/>
          </a:p>
        </p:txBody>
      </p:sp>
      <p:sp>
        <p:nvSpPr>
          <p:cNvPr id="4915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fld>
            <a:endParaRPr lang="zh-CN" altLang="en-US" sz="1200" dirty="0">
              <a:latin typeface="Times New Roman" panose="0202060305040502030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endParaRPr lang="zh-CN" altLang="en-US" dirty="0"/>
          </a:p>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因此，除了基于相关性的排序外，还有一种基于重要性的排序，也被引入了搜索引擎中</a:t>
            </a:r>
            <a:endParaRPr lang="zh-CN" altLang="en-US"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1.pn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3"/>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20.png"/><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22.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2.GI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GIF"/></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jpeg"/><Relationship Id="rId2" Type="http://schemas.openxmlformats.org/officeDocument/2006/relationships/image" Target="../media/image54.png"/><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上节内容回顾总结</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17344" y="2060848"/>
            <a:ext cx="8568952" cy="3305175"/>
          </a:xfrm>
        </p:spPr>
        <p:txBody>
          <a:bodyPr>
            <a:noAutofit/>
          </a:bodyPr>
          <a:lstStyle/>
          <a:p>
            <a:pPr lvl="1" eaLnBrk="1" hangingPunct="1">
              <a:lnSpc>
                <a:spcPct val="150000"/>
              </a:lnSpc>
              <a:spcBef>
                <a:spcPts val="0"/>
              </a:spcBef>
              <a:buFont typeface="Wingdings" panose="05000000000000000000" pitchFamily="2" charset="2"/>
              <a:buChar char="p"/>
            </a:pPr>
            <a:r>
              <a:rPr lang="zh-CN" altLang="en-US" sz="2400" dirty="0">
                <a:solidFill>
                  <a:srgbClr val="C00000"/>
                </a:solidFill>
                <a:latin typeface="宋体" panose="02010600030101010101" pitchFamily="2" charset="-122"/>
                <a:ea typeface="宋体" panose="02010600030101010101" pitchFamily="2" charset="-122"/>
                <a:sym typeface="+mn-ea"/>
              </a:rPr>
              <a:t> 传统捕包的瓶颈问题</a:t>
            </a:r>
            <a:endParaRPr lang="en-US" altLang="zh-CN" sz="2400" dirty="0">
              <a:solidFill>
                <a:srgbClr val="C00000"/>
              </a:solidFill>
              <a:latin typeface="宋体" panose="02010600030101010101" pitchFamily="2" charset="-122"/>
              <a:ea typeface="宋体" panose="02010600030101010101" pitchFamily="2" charset="-122"/>
              <a:sym typeface="+mn-ea"/>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20204" pitchFamily="34" charset="0"/>
                <a:ea typeface="宋体" panose="02010600030101010101" pitchFamily="2" charset="-122"/>
              </a:rPr>
              <a:t> 零拷贝的原理</a:t>
            </a:r>
            <a:endParaRPr kumimoji="0" lang="en-US" altLang="zh-CN" sz="2400" b="1" dirty="0">
              <a:solidFill>
                <a:srgbClr val="C00000"/>
              </a:solidFill>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lang="zh-CN" altLang="en-US" sz="2400" b="1" dirty="0">
                <a:solidFill>
                  <a:srgbClr val="C00000"/>
                </a:solidFill>
                <a:latin typeface="Arial" panose="020B0604020202020204" pitchFamily="34" charset="0"/>
                <a:ea typeface="宋体" panose="02010600030101010101" pitchFamily="2" charset="-122"/>
              </a:rPr>
              <a:t> </a:t>
            </a:r>
            <a:r>
              <a:rPr lang="en-US" altLang="zh-CN" sz="2400" b="1" dirty="0" err="1">
                <a:solidFill>
                  <a:srgbClr val="C00000"/>
                </a:solidFill>
                <a:latin typeface="Arial" panose="020B0604020202020204" pitchFamily="34" charset="0"/>
                <a:ea typeface="宋体" panose="02010600030101010101" pitchFamily="2" charset="-122"/>
              </a:rPr>
              <a:t>linux</a:t>
            </a:r>
            <a:r>
              <a:rPr lang="zh-CN" altLang="en-US" sz="2400" b="1" dirty="0">
                <a:solidFill>
                  <a:srgbClr val="C00000"/>
                </a:solidFill>
                <a:latin typeface="Arial" panose="020B0604020202020204" pitchFamily="34" charset="0"/>
                <a:ea typeface="宋体" panose="02010600030101010101" pitchFamily="2" charset="-122"/>
              </a:rPr>
              <a:t>实现零拷贝的方法</a:t>
            </a:r>
            <a:r>
              <a:rPr lang="en-US" altLang="zh-CN" sz="2400" b="1" dirty="0">
                <a:solidFill>
                  <a:srgbClr val="C00000"/>
                </a:solidFill>
                <a:latin typeface="Arial" panose="020B0604020202020204" pitchFamily="34" charset="0"/>
                <a:ea typeface="宋体" panose="02010600030101010101" pitchFamily="2" charset="-122"/>
              </a:rPr>
              <a:t>-</a:t>
            </a:r>
            <a:r>
              <a:rPr lang="en-US" altLang="zh-CN" sz="2400" b="1" dirty="0" err="1">
                <a:solidFill>
                  <a:srgbClr val="C00000"/>
                </a:solidFill>
                <a:latin typeface="Arial" panose="020B0604020202020204" pitchFamily="34" charset="0"/>
                <a:ea typeface="宋体" panose="02010600030101010101" pitchFamily="2" charset="-122"/>
              </a:rPr>
              <a:t>ebpf</a:t>
            </a:r>
            <a:endParaRPr lang="en-US" altLang="zh-CN" sz="2400" b="1" dirty="0">
              <a:solidFill>
                <a:srgbClr val="C00000"/>
              </a:solidFill>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20204" pitchFamily="34" charset="0"/>
                <a:ea typeface="宋体" panose="02010600030101010101" pitchFamily="2" charset="-122"/>
              </a:rPr>
              <a:t> 网卡厂商实现零拷贝的方法</a:t>
            </a:r>
            <a:r>
              <a:rPr kumimoji="0" lang="en-US" altLang="zh-CN" sz="2400" b="1" dirty="0">
                <a:solidFill>
                  <a:srgbClr val="C00000"/>
                </a:solidFill>
                <a:latin typeface="Arial" panose="020B0604020202020204" pitchFamily="34" charset="0"/>
                <a:ea typeface="宋体" panose="02010600030101010101" pitchFamily="2" charset="-122"/>
              </a:rPr>
              <a:t>-</a:t>
            </a:r>
            <a:r>
              <a:rPr kumimoji="0" lang="en-US" altLang="zh-CN" sz="2400" b="1" dirty="0" err="1">
                <a:solidFill>
                  <a:srgbClr val="C00000"/>
                </a:solidFill>
                <a:latin typeface="Arial" panose="020B0604020202020204" pitchFamily="34" charset="0"/>
                <a:ea typeface="宋体" panose="02010600030101010101" pitchFamily="2" charset="-122"/>
              </a:rPr>
              <a:t>dpdk</a:t>
            </a:r>
            <a:endParaRPr kumimoji="0" lang="zh-CN" altLang="en-US" sz="24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9" name="Picture 3"/>
          <p:cNvPicPr>
            <a:picLocks noChangeAspect="1"/>
          </p:cNvPicPr>
          <p:nvPr/>
        </p:nvPicPr>
        <p:blipFill>
          <a:blip r:embed="rId1"/>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mc:Choice xmlns:p14="http://schemas.microsoft.com/office/powerpoint/2010/main" Requires="p14">
      <p:transition p14:dur="250" advTm="12176">
        <p:fade/>
      </p:transition>
    </mc:Choice>
    <mc:Fallback>
      <p:transition advTm="1217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idx="4294967295"/>
          </p:nvPr>
        </p:nvSpPr>
        <p:spPr>
          <a:xfrm>
            <a:off x="287020" y="-19775"/>
            <a:ext cx="7886700" cy="1325880"/>
          </a:xfrm>
        </p:spPr>
        <p:txBody>
          <a:bodyPr vert="horz" wrap="square" lIns="91440" tIns="45720" rIns="91440" bIns="45720" anchor="ctr"/>
          <a:lstStyle/>
          <a:p>
            <a:pPr eaLnBrk="1" hangingPunct="1"/>
            <a:r>
              <a:rPr lang="zh-CN" altLang="en-US" dirty="0">
                <a:highlight>
                  <a:srgbClr val="FFFF00"/>
                </a:highlight>
              </a:rPr>
              <a:t>系统结构</a:t>
            </a:r>
            <a:r>
              <a:rPr lang="en-US" altLang="zh-CN" dirty="0">
                <a:highlight>
                  <a:srgbClr val="FFFF00"/>
                </a:highlight>
              </a:rPr>
              <a:t> </a:t>
            </a:r>
            <a:endParaRPr lang="en-US" altLang="zh-CN" dirty="0">
              <a:highlight>
                <a:srgbClr val="FFFF00"/>
              </a:highlight>
            </a:endParaRPr>
          </a:p>
        </p:txBody>
      </p:sp>
      <p:pic>
        <p:nvPicPr>
          <p:cNvPr id="26627" name="Picture 2"/>
          <p:cNvPicPr>
            <a:picLocks noChangeAspect="1"/>
          </p:cNvPicPr>
          <p:nvPr/>
        </p:nvPicPr>
        <p:blipFill>
          <a:blip r:embed="rId1"/>
          <a:stretch>
            <a:fillRect/>
          </a:stretch>
        </p:blipFill>
        <p:spPr>
          <a:xfrm>
            <a:off x="857250" y="1571625"/>
            <a:ext cx="7215188" cy="4714875"/>
          </a:xfrm>
          <a:prstGeom prst="rect">
            <a:avLst/>
          </a:prstGeom>
          <a:noFill/>
          <a:ln w="9525">
            <a:noFill/>
          </a:ln>
        </p:spPr>
      </p:pic>
      <p:sp>
        <p:nvSpPr>
          <p:cNvPr id="4" name="Rectangle 3"/>
          <p:cNvSpPr txBox="1"/>
          <p:nvPr/>
        </p:nvSpPr>
        <p:spPr>
          <a:xfrm>
            <a:off x="502285" y="980728"/>
            <a:ext cx="7886700" cy="4351655"/>
          </a:xfrm>
          <a:prstGeom prst="rect">
            <a:avLst/>
          </a:prstGeom>
        </p:spPr>
        <p:txBody>
          <a:bodyPr vert="horz" wrap="square"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pPr>
            <a:r>
              <a:rPr lang="zh-CN" altLang="en-US" sz="2400" b="1" dirty="0">
                <a:solidFill>
                  <a:srgbClr val="000000"/>
                </a:solidFill>
                <a:highlight>
                  <a:srgbClr val="FFFF00"/>
                </a:highlight>
              </a:rPr>
              <a:t>搜索器、索引器、检索器、用户接口</a:t>
            </a:r>
            <a:endParaRPr lang="zh-CN" altLang="en-US" sz="2400" b="1" dirty="0">
              <a:solidFill>
                <a:srgbClr val="00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slow" p14:dur="2000" advTm="234332"/>
    </mc:Choice>
    <mc:Fallback>
      <p:transition spd="slow" advTm="2343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highlight>
                  <a:srgbClr val="FFFF00"/>
                </a:highlight>
              </a:rPr>
              <a:t>系统流程</a:t>
            </a:r>
            <a:r>
              <a:rPr lang="en-US" altLang="zh-CN" dirty="0"/>
              <a:t> </a:t>
            </a:r>
            <a:endParaRPr lang="en-US" altLang="zh-CN" dirty="0"/>
          </a:p>
        </p:txBody>
      </p:sp>
      <p:pic>
        <p:nvPicPr>
          <p:cNvPr id="25602" name="Picture 6" descr="tse_architecture1"/>
          <p:cNvPicPr>
            <a:picLocks noGrp="1" noChangeAspect="1"/>
          </p:cNvPicPr>
          <p:nvPr>
            <p:ph idx="4294967295"/>
          </p:nvPr>
        </p:nvPicPr>
        <p:blipFill>
          <a:blip r:embed="rId1"/>
          <a:srcRect/>
          <a:stretch>
            <a:fillRect/>
          </a:stretch>
        </p:blipFill>
        <p:spPr>
          <a:xfrm>
            <a:off x="483870" y="1628775"/>
            <a:ext cx="8229600" cy="3732530"/>
          </a:xfrm>
        </p:spPr>
      </p:pic>
    </p:spTree>
  </p:cSld>
  <p:clrMapOvr>
    <a:masterClrMapping/>
  </p:clrMapOvr>
  <mc:AlternateContent xmlns:mc="http://schemas.openxmlformats.org/markup-compatibility/2006">
    <mc:Choice xmlns:p14="http://schemas.microsoft.com/office/powerpoint/2010/main" Requires="p14">
      <p:transition spd="slow" p14:dur="2000" advTm="251118"/>
    </mc:Choice>
    <mc:Fallback>
      <p:transition spd="slow" advTm="2511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a:xfrm>
            <a:off x="717550" y="6350"/>
            <a:ext cx="7886700" cy="1325880"/>
          </a:xfrm>
        </p:spPr>
        <p:txBody>
          <a:bodyPr vert="horz" wrap="square" lIns="91440" tIns="45720" rIns="91440" bIns="45720" anchor="ctr"/>
          <a:lstStyle/>
          <a:p>
            <a:pPr eaLnBrk="1" hangingPunct="1"/>
            <a:r>
              <a:rPr lang="zh-CN" altLang="en-US" dirty="0">
                <a:highlight>
                  <a:srgbClr val="FFFF00"/>
                </a:highlight>
              </a:rPr>
              <a:t>主要技术</a:t>
            </a:r>
            <a:endParaRPr lang="zh-CN" altLang="en-US" dirty="0">
              <a:highlight>
                <a:srgbClr val="FFFF00"/>
              </a:highlight>
            </a:endParaRPr>
          </a:p>
        </p:txBody>
      </p:sp>
      <p:sp>
        <p:nvSpPr>
          <p:cNvPr id="27650" name="Rectangle 3"/>
          <p:cNvSpPr>
            <a:spLocks noGrp="1"/>
          </p:cNvSpPr>
          <p:nvPr>
            <p:ph type="body" idx="4294967295"/>
          </p:nvPr>
        </p:nvSpPr>
        <p:spPr>
          <a:xfrm>
            <a:off x="502285" y="1395095"/>
            <a:ext cx="7886700" cy="4351655"/>
          </a:xfrm>
        </p:spPr>
        <p:txBody>
          <a:bodyPr vert="horz" wrap="square" lIns="91440" tIns="45720" rIns="91440" bIns="45720" anchor="t">
            <a:noAutofit/>
          </a:bodyPr>
          <a:lstStyle/>
          <a:p>
            <a:pPr eaLnBrk="1" hangingPunct="1">
              <a:lnSpc>
                <a:spcPct val="150000"/>
              </a:lnSpc>
            </a:pPr>
            <a:r>
              <a:rPr lang="zh-CN" altLang="en-US" sz="2400" dirty="0">
                <a:solidFill>
                  <a:srgbClr val="000000"/>
                </a:solidFill>
              </a:rPr>
              <a:t>网络信息搜索系统由</a:t>
            </a:r>
            <a:r>
              <a:rPr lang="zh-CN" altLang="en-US" sz="2400" b="1" dirty="0">
                <a:solidFill>
                  <a:srgbClr val="000000"/>
                </a:solidFill>
                <a:highlight>
                  <a:srgbClr val="FFFF00"/>
                </a:highlight>
              </a:rPr>
              <a:t>搜索器、索引器、检索器和用户接口</a:t>
            </a:r>
            <a:r>
              <a:rPr lang="zh-CN" altLang="en-US" sz="2400" dirty="0">
                <a:solidFill>
                  <a:srgbClr val="000000"/>
                </a:solidFill>
              </a:rPr>
              <a:t>等四个部分组</a:t>
            </a:r>
            <a:r>
              <a:rPr lang="zh-CN" altLang="en-US" sz="2400" dirty="0"/>
              <a:t>成。</a:t>
            </a:r>
            <a:endParaRPr lang="zh-CN" altLang="en-US" sz="2400" dirty="0"/>
          </a:p>
          <a:p>
            <a:pPr marL="0" indent="0" eaLnBrk="1" hangingPunct="1">
              <a:lnSpc>
                <a:spcPct val="150000"/>
              </a:lnSpc>
              <a:buNone/>
            </a:pPr>
            <a:r>
              <a:rPr lang="en-US" altLang="zh-CN" sz="2400" b="1" dirty="0">
                <a:solidFill>
                  <a:srgbClr val="0000FF"/>
                </a:solidFill>
              </a:rPr>
              <a:t>1</a:t>
            </a:r>
            <a:r>
              <a:rPr lang="zh-CN" altLang="en-US" sz="2400" b="1" dirty="0">
                <a:solidFill>
                  <a:srgbClr val="0000FF"/>
                </a:solidFill>
              </a:rPr>
              <a:t>、搜索器（</a:t>
            </a:r>
            <a:r>
              <a:rPr lang="zh-CN" altLang="en-US" sz="2400" b="1" dirty="0">
                <a:solidFill>
                  <a:srgbClr val="0000FF"/>
                </a:solidFill>
                <a:highlight>
                  <a:srgbClr val="FFFF00"/>
                </a:highlight>
              </a:rPr>
              <a:t>爬虫</a:t>
            </a:r>
            <a:r>
              <a:rPr lang="zh-CN" altLang="en-US" sz="2400" b="1" dirty="0">
                <a:solidFill>
                  <a:srgbClr val="0000FF"/>
                </a:solidFill>
              </a:rPr>
              <a:t>）</a:t>
            </a:r>
            <a:endParaRPr lang="zh-CN" altLang="en-US" sz="2400" b="1" dirty="0">
              <a:solidFill>
                <a:srgbClr val="0000FF"/>
              </a:solidFill>
            </a:endParaRPr>
          </a:p>
          <a:p>
            <a:pPr lvl="1" eaLnBrk="1" hangingPunct="1">
              <a:lnSpc>
                <a:spcPct val="150000"/>
              </a:lnSpc>
            </a:pPr>
            <a:r>
              <a:rPr lang="zh-CN" altLang="en-US" sz="2000" dirty="0"/>
              <a:t>搜索器的功能</a:t>
            </a:r>
            <a:r>
              <a:rPr lang="zh-CN" altLang="en-US" sz="2000" dirty="0">
                <a:solidFill>
                  <a:srgbClr val="000000"/>
                </a:solidFill>
              </a:rPr>
              <a:t>是</a:t>
            </a:r>
            <a:r>
              <a:rPr lang="zh-CN" altLang="en-US" sz="2000" dirty="0">
                <a:solidFill>
                  <a:srgbClr val="000000"/>
                </a:solidFill>
                <a:highlight>
                  <a:srgbClr val="FFFF00"/>
                </a:highlight>
              </a:rPr>
              <a:t>在互联网中漫游，发现和搜集信息</a:t>
            </a:r>
            <a:r>
              <a:rPr lang="zh-CN" altLang="en-US" sz="2000" dirty="0">
                <a:solidFill>
                  <a:srgbClr val="000000"/>
                </a:solidFill>
              </a:rPr>
              <a:t>。它要</a:t>
            </a:r>
            <a:r>
              <a:rPr lang="zh-CN" altLang="en-US" sz="2000" b="1" dirty="0">
                <a:solidFill>
                  <a:srgbClr val="000000"/>
                </a:solidFill>
                <a:highlight>
                  <a:srgbClr val="FFFF00"/>
                </a:highlight>
              </a:rPr>
              <a:t>尽可能多、尽可能快</a:t>
            </a:r>
            <a:r>
              <a:rPr lang="zh-CN" altLang="en-US" sz="2000" dirty="0">
                <a:solidFill>
                  <a:srgbClr val="000000"/>
                </a:solidFill>
              </a:rPr>
              <a:t>地搜集各种类型的</a:t>
            </a:r>
            <a:r>
              <a:rPr lang="zh-CN" altLang="en-US" sz="2000" dirty="0">
                <a:solidFill>
                  <a:srgbClr val="000000"/>
                </a:solidFill>
                <a:highlight>
                  <a:srgbClr val="FFFF00"/>
                </a:highlight>
              </a:rPr>
              <a:t>新信息</a:t>
            </a:r>
            <a:r>
              <a:rPr lang="zh-CN" altLang="en-US" sz="2000" dirty="0">
                <a:solidFill>
                  <a:srgbClr val="000000"/>
                </a:solidFill>
              </a:rPr>
              <a:t>，同时因为互联网上的信息更新很</a:t>
            </a:r>
            <a:r>
              <a:rPr lang="zh-CN" altLang="en-US" sz="2000" dirty="0"/>
              <a:t>快，所以还要</a:t>
            </a:r>
            <a:r>
              <a:rPr lang="zh-CN" altLang="en-US" sz="2000" dirty="0">
                <a:highlight>
                  <a:srgbClr val="FFFF00"/>
                </a:highlight>
              </a:rPr>
              <a:t>定期更新已经搜集过的旧信息</a:t>
            </a:r>
            <a:r>
              <a:rPr lang="zh-CN" altLang="en-US" sz="2000" dirty="0"/>
              <a:t>，以避免死连接和无效连接。</a:t>
            </a:r>
            <a:endParaRPr lang="zh-CN" altLang="en-US" sz="2000" dirty="0"/>
          </a:p>
          <a:p>
            <a:pPr lvl="1" eaLnBrk="1" hangingPunct="1">
              <a:lnSpc>
                <a:spcPct val="150000"/>
              </a:lnSpc>
            </a:pPr>
            <a:r>
              <a:rPr lang="zh-CN" altLang="en-US" sz="2000" dirty="0"/>
              <a:t>挑战性问题：</a:t>
            </a:r>
            <a:r>
              <a:rPr lang="zh-CN" altLang="en-US" sz="2000" b="1" dirty="0">
                <a:solidFill>
                  <a:srgbClr val="FF00FF"/>
                </a:solidFill>
              </a:rPr>
              <a:t>搜索效率、命中率、按兴趣搜索、网络信息形式多种多样</a:t>
            </a:r>
            <a:endParaRPr lang="zh-CN" altLang="en-US" sz="2000" b="1" dirty="0">
              <a:solidFill>
                <a:srgbClr val="FF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83686"/>
    </mc:Choice>
    <mc:Fallback>
      <p:transition spd="slow" advTm="836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86700" cy="5124545"/>
          </a:xfrm>
        </p:spPr>
        <p:txBody>
          <a:bodyPr/>
          <a:lstStyle/>
          <a:p>
            <a:pPr>
              <a:lnSpc>
                <a:spcPct val="150000"/>
              </a:lnSpc>
            </a:pPr>
            <a:r>
              <a:rPr lang="zh-CN" altLang="en-US" dirty="0">
                <a:solidFill>
                  <a:srgbClr val="C00000"/>
                </a:solidFill>
              </a:rPr>
              <a:t>批量型爬虫</a:t>
            </a:r>
            <a:endParaRPr lang="en-US" altLang="zh-CN" dirty="0">
              <a:solidFill>
                <a:srgbClr val="C00000"/>
              </a:solidFill>
            </a:endParaRPr>
          </a:p>
          <a:p>
            <a:pPr lvl="1">
              <a:lnSpc>
                <a:spcPct val="150000"/>
              </a:lnSpc>
            </a:pPr>
            <a:r>
              <a:rPr lang="zh-CN" altLang="en-US" dirty="0"/>
              <a:t>批量型爬虫有</a:t>
            </a:r>
            <a:r>
              <a:rPr lang="zh-CN" altLang="en-US" dirty="0">
                <a:highlight>
                  <a:srgbClr val="FFFF00"/>
                </a:highlight>
              </a:rPr>
              <a:t>明确的抓取范围和目标</a:t>
            </a:r>
            <a:r>
              <a:rPr lang="zh-CN" altLang="en-US" dirty="0"/>
              <a:t>，当爬虫</a:t>
            </a:r>
            <a:r>
              <a:rPr lang="zh-CN" altLang="en-US" dirty="0">
                <a:highlight>
                  <a:srgbClr val="FFFF00"/>
                </a:highlight>
              </a:rPr>
              <a:t>达到这个设定的目标</a:t>
            </a:r>
            <a:r>
              <a:rPr lang="zh-CN" altLang="en-US" dirty="0"/>
              <a:t>后，即</a:t>
            </a:r>
            <a:r>
              <a:rPr lang="zh-CN" altLang="en-US" dirty="0">
                <a:highlight>
                  <a:srgbClr val="FFFF00"/>
                </a:highlight>
              </a:rPr>
              <a:t>停止</a:t>
            </a:r>
            <a:r>
              <a:rPr lang="zh-CN" altLang="en-US" dirty="0"/>
              <a:t>抓取过程。</a:t>
            </a:r>
            <a:endParaRPr lang="en-US" altLang="zh-CN" dirty="0"/>
          </a:p>
          <a:p>
            <a:pPr>
              <a:lnSpc>
                <a:spcPct val="150000"/>
              </a:lnSpc>
            </a:pPr>
            <a:r>
              <a:rPr lang="zh-CN" altLang="en-US" dirty="0">
                <a:solidFill>
                  <a:srgbClr val="C00000"/>
                </a:solidFill>
              </a:rPr>
              <a:t>增量型爬虫</a:t>
            </a:r>
            <a:endParaRPr lang="en-US" altLang="zh-CN" dirty="0">
              <a:solidFill>
                <a:srgbClr val="C00000"/>
              </a:solidFill>
            </a:endParaRPr>
          </a:p>
          <a:p>
            <a:pPr lvl="1">
              <a:lnSpc>
                <a:spcPct val="150000"/>
              </a:lnSpc>
            </a:pPr>
            <a:r>
              <a:rPr lang="zh-CN" altLang="en-US" dirty="0"/>
              <a:t>增量型爬虫会</a:t>
            </a:r>
            <a:r>
              <a:rPr lang="zh-CN" altLang="en-US" dirty="0">
                <a:highlight>
                  <a:srgbClr val="FFFF00"/>
                </a:highlight>
              </a:rPr>
              <a:t>持续不断的抓取</a:t>
            </a:r>
            <a:r>
              <a:rPr lang="zh-CN" altLang="en-US" dirty="0"/>
              <a:t>，对于抓取的网页，要</a:t>
            </a:r>
            <a:r>
              <a:rPr lang="zh-CN" altLang="en-US" dirty="0">
                <a:highlight>
                  <a:srgbClr val="FFFF00"/>
                </a:highlight>
              </a:rPr>
              <a:t>定期更新</a:t>
            </a:r>
            <a:r>
              <a:rPr lang="zh-CN" altLang="en-US" dirty="0"/>
              <a:t>。通用的商业搜索引擎爬虫基本都属于此类。</a:t>
            </a:r>
            <a:endParaRPr lang="en-US" altLang="zh-CN" dirty="0"/>
          </a:p>
          <a:p>
            <a:pPr>
              <a:lnSpc>
                <a:spcPct val="150000"/>
              </a:lnSpc>
            </a:pPr>
            <a:r>
              <a:rPr lang="zh-CN" altLang="en-US" dirty="0">
                <a:solidFill>
                  <a:srgbClr val="C00000"/>
                </a:solidFill>
              </a:rPr>
              <a:t>垂直型爬虫</a:t>
            </a:r>
            <a:endParaRPr lang="en-US" altLang="zh-CN" dirty="0">
              <a:solidFill>
                <a:srgbClr val="C00000"/>
              </a:solidFill>
            </a:endParaRPr>
          </a:p>
          <a:p>
            <a:pPr lvl="1">
              <a:lnSpc>
                <a:spcPct val="150000"/>
              </a:lnSpc>
            </a:pPr>
            <a:r>
              <a:rPr lang="zh-CN" altLang="en-US" dirty="0"/>
              <a:t>垂直型爬虫</a:t>
            </a:r>
            <a:r>
              <a:rPr lang="zh-CN" altLang="en-US" dirty="0">
                <a:highlight>
                  <a:srgbClr val="FFFF00"/>
                </a:highlight>
              </a:rPr>
              <a:t>关注特定主题内容或者属于特定行业的网页</a:t>
            </a:r>
            <a:r>
              <a:rPr lang="zh-CN" altLang="en-US" dirty="0"/>
              <a:t>，其他主题或者其他行业的内容不再考虑范围。</a:t>
            </a:r>
            <a:endParaRPr lang="en-US" altLang="zh-CN" dirty="0"/>
          </a:p>
        </p:txBody>
      </p:sp>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爬虫的分类</a:t>
            </a:r>
            <a:endParaRPr lang="zh-CN" altLang="en-US" dirty="0">
              <a:solidFill>
                <a:schemeClr val="tx2">
                  <a:lumMod val="75000"/>
                  <a:lumOff val="2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1"/>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endParaRPr lang="zh-CN" altLang="en-US" sz="2000" b="0" dirty="0"/>
          </a:p>
          <a:p>
            <a:pPr marL="0" indent="0" algn="just">
              <a:buNone/>
            </a:pPr>
            <a:endParaRPr lang="en-US" altLang="zh-CN" sz="2000" dirty="0"/>
          </a:p>
        </p:txBody>
      </p:sp>
      <p:sp>
        <p:nvSpPr>
          <p:cNvPr id="9" name="矩形 8"/>
          <p:cNvSpPr/>
          <p:nvPr/>
        </p:nvSpPr>
        <p:spPr>
          <a:xfrm>
            <a:off x="467544" y="1066072"/>
            <a:ext cx="6480720"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20204"/>
                <a:ea typeface="黑体" panose="02010609060101010101" pitchFamily="49" charset="-122"/>
              </a:rPr>
              <a:t>网络爬虫抓取过程</a:t>
            </a:r>
            <a:r>
              <a:rPr lang="en-US" altLang="zh-CN" sz="2800" kern="0" dirty="0">
                <a:solidFill>
                  <a:srgbClr val="000000"/>
                </a:solidFill>
                <a:latin typeface="Arial" panose="020B0604020202020204"/>
                <a:ea typeface="黑体" panose="02010609060101010101" pitchFamily="49" charset="-122"/>
              </a:rPr>
              <a:t>-</a:t>
            </a:r>
            <a:r>
              <a:rPr lang="zh-CN" altLang="en-US" sz="2800" kern="0" dirty="0">
                <a:solidFill>
                  <a:srgbClr val="000000"/>
                </a:solidFill>
                <a:highlight>
                  <a:srgbClr val="FFFF00"/>
                </a:highlight>
                <a:latin typeface="Arial" panose="020B0604020202020204"/>
                <a:ea typeface="黑体" panose="02010609060101010101" pitchFamily="49" charset="-122"/>
              </a:rPr>
              <a:t>通用爬虫框架</a:t>
            </a:r>
            <a:endParaRPr lang="zh-CN" altLang="en-US" sz="2800" kern="0" dirty="0">
              <a:solidFill>
                <a:srgbClr val="000000"/>
              </a:solidFill>
              <a:highlight>
                <a:srgbClr val="FFFF00"/>
              </a:highlight>
              <a:latin typeface="Arial" panose="020B0604020202020204"/>
              <a:ea typeface="黑体" panose="02010609060101010101" pitchFamily="49"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advTm="282305">
        <p:fade/>
      </p:transition>
    </mc:Choice>
    <mc:Fallback>
      <p:transition advTm="28230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从爬虫的角度对互联网进行划分</a:t>
            </a:r>
            <a:endParaRPr lang="zh-CN" altLang="en-US" dirty="0">
              <a:solidFill>
                <a:schemeClr val="tx2">
                  <a:lumMod val="75000"/>
                  <a:lumOff val="25000"/>
                </a:schemeClr>
              </a:solidFill>
              <a:latin typeface="黑体" panose="02010609060101010101" pitchFamily="49" charset="-122"/>
              <a:ea typeface="黑体" panose="02010609060101010101" pitchFamily="49" charset="-122"/>
            </a:endParaRPr>
          </a:p>
        </p:txBody>
      </p:sp>
      <p:pic>
        <p:nvPicPr>
          <p:cNvPr id="2050" name="Picture 2" descr="http://pic002.cnblogs.com/images/2012/51347/201206180218136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920" y="1556792"/>
            <a:ext cx="5126446" cy="3174902"/>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57200" y="1341438"/>
            <a:ext cx="3178696" cy="5183187"/>
          </a:xfrm>
        </p:spPr>
        <p:txBody>
          <a:bodyPr/>
          <a:lstStyle/>
          <a:p>
            <a:r>
              <a:rPr lang="zh-CN" altLang="en-US" sz="1600" b="1" dirty="0">
                <a:solidFill>
                  <a:srgbClr val="002060"/>
                </a:solidFill>
              </a:rPr>
              <a:t>对应的，可以将互联网的所有页面分为五个部分：</a:t>
            </a:r>
            <a:endParaRPr lang="en-US" altLang="zh-CN" sz="1600" b="1" dirty="0">
              <a:solidFill>
                <a:srgbClr val="002060"/>
              </a:solidFill>
            </a:endParaRPr>
          </a:p>
          <a:p>
            <a:pPr marL="0" indent="0">
              <a:buNone/>
            </a:pPr>
            <a:r>
              <a:rPr lang="en-US" altLang="zh-CN" sz="1600" b="1" dirty="0">
                <a:solidFill>
                  <a:srgbClr val="C00000"/>
                </a:solidFill>
              </a:rPr>
              <a:t>1.</a:t>
            </a:r>
            <a:r>
              <a:rPr lang="zh-CN" altLang="en-US" sz="1600" b="1" dirty="0">
                <a:solidFill>
                  <a:srgbClr val="C00000"/>
                </a:solidFill>
              </a:rPr>
              <a:t>已下载未过期网页</a:t>
            </a:r>
            <a:endParaRPr lang="zh-CN" altLang="en-US" sz="1600" b="1" dirty="0">
              <a:solidFill>
                <a:srgbClr val="C00000"/>
              </a:solidFill>
            </a:endParaRPr>
          </a:p>
          <a:p>
            <a:pPr marL="0" indent="0">
              <a:lnSpc>
                <a:spcPct val="100000"/>
              </a:lnSpc>
              <a:buNone/>
            </a:pPr>
            <a:r>
              <a:rPr lang="en-US" altLang="zh-CN" sz="1600" b="1" dirty="0">
                <a:solidFill>
                  <a:srgbClr val="C00000"/>
                </a:solidFill>
              </a:rPr>
              <a:t>2.</a:t>
            </a:r>
            <a:r>
              <a:rPr lang="zh-CN" altLang="en-US" sz="1600" b="1" dirty="0">
                <a:solidFill>
                  <a:srgbClr val="C00000"/>
                </a:solidFill>
              </a:rPr>
              <a:t>已下载</a:t>
            </a:r>
            <a:r>
              <a:rPr lang="zh-CN" altLang="en-US" sz="1600" b="1" dirty="0">
                <a:solidFill>
                  <a:srgbClr val="C00000"/>
                </a:solidFill>
                <a:highlight>
                  <a:srgbClr val="FFFF00"/>
                </a:highlight>
              </a:rPr>
              <a:t>已过期</a:t>
            </a:r>
            <a:r>
              <a:rPr lang="zh-CN" altLang="en-US" sz="1600" b="1" dirty="0">
                <a:solidFill>
                  <a:srgbClr val="C00000"/>
                </a:solidFill>
              </a:rPr>
              <a:t>网页：抓取到的网页实际上是互联网内容的一个</a:t>
            </a:r>
            <a:r>
              <a:rPr lang="zh-CN" altLang="en-US" sz="1600" b="1" dirty="0">
                <a:solidFill>
                  <a:srgbClr val="C00000"/>
                </a:solidFill>
                <a:highlight>
                  <a:srgbClr val="FFFF00"/>
                </a:highlight>
              </a:rPr>
              <a:t>镜像与备份</a:t>
            </a:r>
            <a:r>
              <a:rPr lang="zh-CN" altLang="en-US" sz="1600" b="1" dirty="0">
                <a:solidFill>
                  <a:srgbClr val="C00000"/>
                </a:solidFill>
              </a:rPr>
              <a:t>，互联网是动态变化的，</a:t>
            </a:r>
            <a:r>
              <a:rPr lang="zh-CN" altLang="en-US" sz="1600" b="1" dirty="0">
                <a:solidFill>
                  <a:srgbClr val="C00000"/>
                </a:solidFill>
                <a:highlight>
                  <a:srgbClr val="FFFF00"/>
                </a:highlight>
              </a:rPr>
              <a:t>一部分互联网上的内容已经发生了变化</a:t>
            </a:r>
            <a:r>
              <a:rPr lang="zh-CN" altLang="en-US" sz="1600" b="1" dirty="0">
                <a:solidFill>
                  <a:srgbClr val="C00000"/>
                </a:solidFill>
              </a:rPr>
              <a:t>，这时，这部分抓取到的网页就已经过期了。</a:t>
            </a:r>
            <a:endParaRPr lang="zh-CN" altLang="en-US" sz="1600" b="1" dirty="0">
              <a:solidFill>
                <a:srgbClr val="C00000"/>
              </a:solidFill>
            </a:endParaRPr>
          </a:p>
          <a:p>
            <a:pPr marL="0" indent="0">
              <a:buNone/>
            </a:pPr>
            <a:r>
              <a:rPr lang="zh-CN" altLang="en-US" sz="1600" b="1" dirty="0">
                <a:solidFill>
                  <a:srgbClr val="C00000"/>
                </a:solidFill>
              </a:rPr>
              <a:t> </a:t>
            </a:r>
            <a:r>
              <a:rPr lang="en-US" altLang="zh-CN" sz="1600" b="1" dirty="0">
                <a:solidFill>
                  <a:srgbClr val="C00000"/>
                </a:solidFill>
              </a:rPr>
              <a:t>3.</a:t>
            </a:r>
            <a:r>
              <a:rPr lang="zh-CN" altLang="en-US" sz="1600" b="1" dirty="0">
                <a:solidFill>
                  <a:srgbClr val="C00000"/>
                </a:solidFill>
              </a:rPr>
              <a:t>待下载网页：也就是待抓取</a:t>
            </a:r>
            <a:r>
              <a:rPr lang="en-US" altLang="zh-CN" sz="1600" b="1" dirty="0">
                <a:solidFill>
                  <a:srgbClr val="C00000"/>
                </a:solidFill>
              </a:rPr>
              <a:t>URL</a:t>
            </a:r>
            <a:r>
              <a:rPr lang="zh-CN" altLang="en-US" sz="1600" b="1" dirty="0">
                <a:solidFill>
                  <a:srgbClr val="C00000"/>
                </a:solidFill>
              </a:rPr>
              <a:t>队列中的那些页面</a:t>
            </a:r>
            <a:endParaRPr lang="zh-CN" altLang="en-US" sz="1600" b="1" dirty="0">
              <a:solidFill>
                <a:srgbClr val="C00000"/>
              </a:solidFill>
            </a:endParaRPr>
          </a:p>
          <a:p>
            <a:pPr marL="0" indent="0">
              <a:lnSpc>
                <a:spcPct val="100000"/>
              </a:lnSpc>
              <a:buNone/>
            </a:pPr>
            <a:r>
              <a:rPr lang="en-US" altLang="zh-CN" sz="1600" b="1" dirty="0">
                <a:solidFill>
                  <a:srgbClr val="C00000"/>
                </a:solidFill>
              </a:rPr>
              <a:t>4.</a:t>
            </a:r>
            <a:r>
              <a:rPr lang="zh-CN" altLang="en-US" sz="1600" b="1" dirty="0">
                <a:solidFill>
                  <a:srgbClr val="C00000"/>
                </a:solidFill>
                <a:highlight>
                  <a:srgbClr val="FFFF00"/>
                </a:highlight>
              </a:rPr>
              <a:t>可知网页</a:t>
            </a:r>
            <a:r>
              <a:rPr lang="zh-CN" altLang="en-US" sz="1600" b="1" dirty="0">
                <a:solidFill>
                  <a:srgbClr val="C00000"/>
                </a:solidFill>
              </a:rPr>
              <a:t>：还没有抓取下来，也没有在待抓取</a:t>
            </a:r>
            <a:r>
              <a:rPr lang="en-US" altLang="zh-CN" sz="1600" b="1" dirty="0">
                <a:solidFill>
                  <a:srgbClr val="C00000"/>
                </a:solidFill>
              </a:rPr>
              <a:t>URL</a:t>
            </a:r>
            <a:r>
              <a:rPr lang="zh-CN" altLang="en-US" sz="1600" b="1" dirty="0">
                <a:solidFill>
                  <a:srgbClr val="C00000"/>
                </a:solidFill>
              </a:rPr>
              <a:t>队列中，但是可以</a:t>
            </a:r>
            <a:r>
              <a:rPr lang="zh-CN" altLang="en-US" sz="1600" b="1" dirty="0">
                <a:solidFill>
                  <a:srgbClr val="C00000"/>
                </a:solidFill>
                <a:highlight>
                  <a:srgbClr val="FFFF00"/>
                </a:highlight>
              </a:rPr>
              <a:t>通过对已抓取页面或者待抓取</a:t>
            </a:r>
            <a:r>
              <a:rPr lang="en-US" altLang="zh-CN" sz="1600" b="1" dirty="0">
                <a:solidFill>
                  <a:srgbClr val="C00000"/>
                </a:solidFill>
                <a:highlight>
                  <a:srgbClr val="FFFF00"/>
                </a:highlight>
              </a:rPr>
              <a:t>URL</a:t>
            </a:r>
            <a:r>
              <a:rPr lang="zh-CN" altLang="en-US" sz="1600" b="1" dirty="0">
                <a:solidFill>
                  <a:srgbClr val="C00000"/>
                </a:solidFill>
                <a:highlight>
                  <a:srgbClr val="FFFF00"/>
                </a:highlight>
              </a:rPr>
              <a:t>对应页面进行分析获取到的</a:t>
            </a:r>
            <a:r>
              <a:rPr lang="en-US" altLang="zh-CN" sz="1600" b="1" dirty="0">
                <a:solidFill>
                  <a:srgbClr val="C00000"/>
                </a:solidFill>
                <a:highlight>
                  <a:srgbClr val="FFFF00"/>
                </a:highlight>
              </a:rPr>
              <a:t>URL</a:t>
            </a:r>
            <a:r>
              <a:rPr lang="zh-CN" altLang="en-US" sz="1600" b="1" dirty="0">
                <a:solidFill>
                  <a:srgbClr val="C00000"/>
                </a:solidFill>
              </a:rPr>
              <a:t>，认为是可知网页。</a:t>
            </a:r>
            <a:endParaRPr lang="zh-CN" altLang="en-US" sz="1600" b="1" dirty="0">
              <a:solidFill>
                <a:srgbClr val="C00000"/>
              </a:solidFill>
            </a:endParaRPr>
          </a:p>
          <a:p>
            <a:pPr marL="0" indent="0">
              <a:buNone/>
            </a:pPr>
            <a:r>
              <a:rPr lang="en-US" altLang="zh-CN" sz="1600" b="1" dirty="0">
                <a:solidFill>
                  <a:srgbClr val="C00000"/>
                </a:solidFill>
              </a:rPr>
              <a:t>5.</a:t>
            </a:r>
            <a:r>
              <a:rPr lang="zh-CN" altLang="en-US" sz="1600" b="1" dirty="0">
                <a:solidFill>
                  <a:srgbClr val="C00000"/>
                </a:solidFill>
              </a:rPr>
              <a:t>还有一部分网页，爬虫是无法直接抓取下载的。称为不可知网页。</a:t>
            </a:r>
            <a:endParaRPr lang="zh-CN" altLang="en-US" sz="1600" b="1" dirty="0">
              <a:solidFill>
                <a:srgbClr val="C0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4294967295"/>
          </p:nvPr>
        </p:nvSpPr>
        <p:spPr>
          <a:xfrm>
            <a:off x="441325" y="429895"/>
            <a:ext cx="8229600" cy="4525645"/>
          </a:xfrm>
        </p:spPr>
        <p:txBody>
          <a:bodyPr vert="horz" wrap="square" lIns="91440" tIns="45720" rIns="91440" bIns="45720" anchor="t">
            <a:noAutofit/>
          </a:bodyPr>
          <a:lstStyle/>
          <a:p>
            <a:pPr marL="0" indent="0" eaLnBrk="1" hangingPunct="1">
              <a:buNone/>
            </a:pPr>
            <a:r>
              <a:rPr lang="zh-CN" altLang="en-US" sz="1800" dirty="0"/>
              <a:t>①</a:t>
            </a:r>
            <a:r>
              <a:rPr lang="en-US" altLang="zh-CN" sz="1800" dirty="0"/>
              <a:t>  </a:t>
            </a:r>
            <a:r>
              <a:rPr lang="zh-CN" altLang="en-US" sz="1800" dirty="0">
                <a:highlight>
                  <a:srgbClr val="FFFF00"/>
                </a:highlight>
              </a:rPr>
              <a:t>单机抓取算法</a:t>
            </a:r>
            <a:endParaRPr lang="zh-CN" altLang="en-US" sz="1800" dirty="0">
              <a:highlight>
                <a:srgbClr val="FFFF00"/>
              </a:highlight>
            </a:endParaRPr>
          </a:p>
          <a:p>
            <a:pPr marL="0" indent="0" eaLnBrk="1" hangingPunct="1">
              <a:buNone/>
            </a:pPr>
            <a:endParaRPr lang="zh-CN" altLang="en-US" sz="1800" dirty="0"/>
          </a:p>
          <a:p>
            <a:pPr marL="0" indent="0" eaLnBrk="1" hangingPunct="1">
              <a:buNone/>
            </a:pPr>
            <a:r>
              <a:rPr lang="en-US" altLang="zh-CN" sz="1800" dirty="0"/>
              <a:t>DS</a:t>
            </a:r>
            <a:r>
              <a:rPr lang="zh-CN" altLang="en-US" sz="1800" dirty="0"/>
              <a:t>：</a:t>
            </a:r>
            <a:endParaRPr lang="zh-CN" altLang="en-US" sz="1800" dirty="0"/>
          </a:p>
          <a:p>
            <a:pPr marL="0" indent="0" eaLnBrk="1" hangingPunct="1">
              <a:buNone/>
            </a:pPr>
            <a:r>
              <a:rPr lang="en-US" altLang="zh-CN" sz="1800" dirty="0"/>
              <a:t>Url_QUEUE   uqueue;</a:t>
            </a:r>
            <a:endParaRPr lang="zh-CN" altLang="en-US" sz="1800" dirty="0"/>
          </a:p>
          <a:p>
            <a:pPr marL="0" indent="0" eaLnBrk="1" hangingPunct="1">
              <a:buNone/>
            </a:pPr>
            <a:r>
              <a:rPr lang="en-US" altLang="zh-CN" sz="1800" dirty="0"/>
              <a:t>History_LIST  hlist;</a:t>
            </a:r>
            <a:endParaRPr lang="zh-CN" altLang="en-US" sz="1800" dirty="0"/>
          </a:p>
          <a:p>
            <a:pPr marL="0" indent="0" eaLnBrk="1" hangingPunct="1">
              <a:buNone/>
            </a:pPr>
            <a:r>
              <a:rPr lang="en-US" altLang="zh-CN" sz="1800" dirty="0"/>
              <a:t>PROCEDURE:</a:t>
            </a:r>
            <a:endParaRPr lang="zh-CN" altLang="en-US" sz="1800" dirty="0"/>
          </a:p>
          <a:p>
            <a:pPr marL="0" indent="0" eaLnBrk="1" hangingPunct="1">
              <a:buNone/>
            </a:pPr>
            <a:r>
              <a:rPr lang="en-US" altLang="zh-CN" sz="1800" dirty="0"/>
              <a:t>Crawler</a:t>
            </a:r>
            <a:r>
              <a:rPr lang="zh-CN" altLang="en-US" sz="1800" dirty="0"/>
              <a:t>（</a:t>
            </a:r>
            <a:r>
              <a:rPr lang="en-US" altLang="zh-CN" sz="1800" dirty="0"/>
              <a:t>seed_url</a:t>
            </a:r>
            <a:r>
              <a:rPr lang="zh-CN" altLang="en-US" sz="1800" dirty="0"/>
              <a:t>）                            </a:t>
            </a:r>
            <a:r>
              <a:rPr lang="en-US" altLang="zh-CN" sz="1800" dirty="0"/>
              <a:t>// seed_url</a:t>
            </a:r>
            <a:r>
              <a:rPr lang="zh-CN" altLang="en-US" sz="1800" dirty="0"/>
              <a:t>是起始</a:t>
            </a:r>
            <a:r>
              <a:rPr lang="en-US" altLang="zh-CN" sz="1800" dirty="0"/>
              <a:t>URL</a:t>
            </a:r>
            <a:r>
              <a:rPr lang="zh-CN" altLang="en-US" sz="1800" dirty="0"/>
              <a:t>队列集合</a:t>
            </a:r>
            <a:endParaRPr lang="zh-CN" altLang="en-US" sz="1800" dirty="0"/>
          </a:p>
          <a:p>
            <a:pPr marL="0" indent="0" eaLnBrk="1" hangingPunct="1">
              <a:buNone/>
            </a:pPr>
            <a:r>
              <a:rPr lang="en-US" altLang="zh-CN" sz="1800" dirty="0"/>
              <a:t>{   in_queue (uqueue , seed_url);                       </a:t>
            </a:r>
            <a:endParaRPr lang="zh-CN" altLang="en-US" sz="1800" dirty="0"/>
          </a:p>
          <a:p>
            <a:pPr marL="0" indent="0" eaLnBrk="1" hangingPunct="1">
              <a:buNone/>
            </a:pPr>
            <a:r>
              <a:rPr lang="en-US" altLang="zh-CN" sz="1800" dirty="0"/>
              <a:t>    while  </a:t>
            </a:r>
            <a:r>
              <a:rPr lang="zh-CN" altLang="en-US" sz="1800" dirty="0"/>
              <a:t>（</a:t>
            </a:r>
            <a:r>
              <a:rPr lang="en-US" altLang="zh-CN" sz="1800" dirty="0"/>
              <a:t>u=out_queue(uqueue) </a:t>
            </a:r>
            <a:r>
              <a:rPr lang="zh-CN" altLang="en-US" sz="1800" dirty="0"/>
              <a:t>）            </a:t>
            </a:r>
            <a:r>
              <a:rPr lang="en-US" altLang="zh-CN" sz="1800" dirty="0"/>
              <a:t>//</a:t>
            </a:r>
            <a:r>
              <a:rPr lang="zh-CN" altLang="en-US" sz="1800" dirty="0"/>
              <a:t>从</a:t>
            </a:r>
            <a:r>
              <a:rPr lang="en-US" altLang="zh-CN" sz="1800" dirty="0"/>
              <a:t>uqueue</a:t>
            </a:r>
            <a:r>
              <a:rPr lang="zh-CN" altLang="en-US" sz="1800" dirty="0"/>
              <a:t>队列中移除</a:t>
            </a:r>
            <a:r>
              <a:rPr lang="en-US" altLang="zh-CN" sz="1800" dirty="0"/>
              <a:t>url</a:t>
            </a:r>
            <a:r>
              <a:rPr lang="zh-CN" altLang="en-US" sz="1800" dirty="0"/>
              <a:t>地址</a:t>
            </a:r>
            <a:endParaRPr lang="zh-CN" altLang="en-US" sz="1800" dirty="0"/>
          </a:p>
          <a:p>
            <a:pPr marL="0" indent="0" eaLnBrk="1" hangingPunct="1">
              <a:buNone/>
            </a:pPr>
            <a:r>
              <a:rPr lang="en-US" altLang="zh-CN" sz="1800" dirty="0"/>
              <a:t>    {</a:t>
            </a:r>
            <a:endParaRPr lang="zh-CN" altLang="en-US" sz="1800" dirty="0"/>
          </a:p>
          <a:p>
            <a:pPr marL="0" indent="0" eaLnBrk="1" hangingPunct="1">
              <a:buNone/>
            </a:pPr>
            <a:r>
              <a:rPr lang="en-US" altLang="zh-CN" sz="1800" dirty="0"/>
              <a:t>    wpage=http_get(u);                      // </a:t>
            </a:r>
            <a:r>
              <a:rPr lang="zh-CN" altLang="en-US" sz="1800" dirty="0"/>
              <a:t>下载网页</a:t>
            </a:r>
            <a:endParaRPr lang="zh-CN" altLang="en-US" sz="1800" dirty="0"/>
          </a:p>
          <a:p>
            <a:pPr marL="0" indent="0" eaLnBrk="1" hangingPunct="1">
              <a:buNone/>
            </a:pPr>
            <a:r>
              <a:rPr lang="en-US" altLang="zh-CN" sz="1800" dirty="0"/>
              <a:t>       save wpage;                            // </a:t>
            </a:r>
            <a:r>
              <a:rPr lang="zh-CN" altLang="en-US" sz="1800" dirty="0"/>
              <a:t>保存网页</a:t>
            </a:r>
            <a:endParaRPr lang="zh-CN" altLang="en-US" sz="1800" dirty="0"/>
          </a:p>
          <a:p>
            <a:pPr marL="0" indent="0" eaLnBrk="1" hangingPunct="1">
              <a:buNone/>
            </a:pPr>
            <a:r>
              <a:rPr lang="en-US" altLang="zh-CN" sz="1800" dirty="0"/>
              <a:t>       for each url in wpage                     // </a:t>
            </a:r>
            <a:r>
              <a:rPr lang="zh-CN" altLang="en-US" sz="1800" dirty="0"/>
              <a:t>解析网页中的</a:t>
            </a:r>
            <a:r>
              <a:rPr lang="en-US" altLang="zh-CN" sz="1800" dirty="0"/>
              <a:t>URL</a:t>
            </a:r>
            <a:r>
              <a:rPr lang="zh-CN" altLang="en-US" sz="1800" dirty="0"/>
              <a:t>，看是否被访问过</a:t>
            </a:r>
            <a:endParaRPr lang="zh-CN" altLang="en-US" sz="1800" dirty="0"/>
          </a:p>
          <a:p>
            <a:pPr marL="0" indent="0" eaLnBrk="1" hangingPunct="1">
              <a:buNone/>
            </a:pPr>
            <a:r>
              <a:rPr lang="en-US" altLang="zh-CN" sz="1800" dirty="0"/>
              <a:t>            { if  url not in hlist  </a:t>
            </a:r>
            <a:endParaRPr lang="zh-CN" altLang="en-US" sz="1800" dirty="0"/>
          </a:p>
          <a:p>
            <a:pPr marL="0" indent="0" eaLnBrk="1" hangingPunct="1">
              <a:buNone/>
            </a:pPr>
            <a:r>
              <a:rPr lang="en-US" altLang="zh-CN" sz="1800" dirty="0"/>
              <a:t>              then in_queue (uqueue , url);  }     // </a:t>
            </a:r>
            <a:r>
              <a:rPr lang="zh-CN" altLang="en-US" sz="1800" dirty="0"/>
              <a:t>未被访问加入到</a:t>
            </a:r>
            <a:r>
              <a:rPr lang="en-US" altLang="zh-CN" sz="1800" dirty="0"/>
              <a:t>uqueue</a:t>
            </a:r>
            <a:r>
              <a:rPr lang="zh-CN" altLang="en-US" sz="1800" dirty="0"/>
              <a:t>队列中</a:t>
            </a:r>
            <a:endParaRPr lang="zh-CN" altLang="en-US" sz="1800" dirty="0"/>
          </a:p>
          <a:p>
            <a:pPr marL="0" indent="0" eaLnBrk="1" hangingPunct="1">
              <a:buNone/>
            </a:pPr>
            <a:r>
              <a:rPr lang="en-US" altLang="zh-CN" sz="1800" dirty="0"/>
              <a:t>      }</a:t>
            </a:r>
            <a:endParaRPr lang="zh-CN" altLang="en-US" sz="1800" dirty="0"/>
          </a:p>
          <a:p>
            <a:pPr marL="0" indent="0" eaLnBrk="1" hangingPunct="1">
              <a:buNone/>
            </a:pPr>
            <a:r>
              <a:rPr lang="en-US" altLang="zh-CN" sz="1800" dirty="0"/>
              <a:t>}</a:t>
            </a:r>
            <a:endParaRPr lang="en-US" altLang="zh-CN" sz="1800" dirty="0"/>
          </a:p>
          <a:p>
            <a:pPr marL="0" indent="0" eaLnBrk="1" hangingPunct="1">
              <a:buNone/>
            </a:pPr>
            <a:r>
              <a:rPr lang="zh-CN" altLang="en-US" sz="1800" b="1" dirty="0">
                <a:solidFill>
                  <a:srgbClr val="0000FF"/>
                </a:solidFill>
              </a:rPr>
              <a:t>附源代码</a:t>
            </a:r>
            <a:endParaRPr lang="zh-CN" altLang="en-US" sz="1800" b="1" dirty="0">
              <a:solidFill>
                <a:srgbClr val="0000FF"/>
              </a:solidFill>
            </a:endParaRPr>
          </a:p>
          <a:p>
            <a:pPr marL="0" indent="0" eaLnBrk="1" hangingPunct="1">
              <a:buNone/>
            </a:pPr>
            <a:endParaRPr lang="zh-CN" altLang="en-US" sz="1800" b="1"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89128"/>
    </mc:Choice>
    <mc:Fallback>
      <p:transition spd="slow" advTm="891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59840" y="836930"/>
            <a:ext cx="6513195" cy="53581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a:xfrm>
            <a:off x="611560" y="1124744"/>
            <a:ext cx="7886700" cy="4474845"/>
          </a:xfrm>
        </p:spPr>
        <p:txBody>
          <a:bodyPr vert="horz" wrap="square" lIns="91440" tIns="45720" rIns="91440" bIns="45720" anchor="t">
            <a:normAutofit/>
          </a:bodyPr>
          <a:lstStyle/>
          <a:p>
            <a:pPr>
              <a:buNone/>
            </a:pPr>
            <a:r>
              <a:rPr lang="zh-CN" altLang="en-US" sz="2400" dirty="0"/>
              <a:t>问题</a:t>
            </a:r>
            <a:endParaRPr lang="en-US" altLang="zh-CN" sz="2400" dirty="0"/>
          </a:p>
          <a:p>
            <a:pPr>
              <a:buNone/>
            </a:pPr>
            <a:r>
              <a:rPr lang="en-US" altLang="zh-CN" sz="2400" dirty="0"/>
              <a:t>Q1</a:t>
            </a:r>
            <a:r>
              <a:rPr lang="zh-CN" altLang="en-US" sz="2400" dirty="0"/>
              <a:t>：如何获取下列网站列表的网页信息？</a:t>
            </a:r>
            <a:endParaRPr lang="en-US" altLang="zh-CN" sz="2400" dirty="0"/>
          </a:p>
          <a:p>
            <a:pPr>
              <a:buNone/>
            </a:pPr>
            <a:r>
              <a:rPr lang="en-US" altLang="zh-CN" sz="2400" dirty="0"/>
              <a:t>         hit.edu.cn</a:t>
            </a:r>
            <a:endParaRPr lang="en-US" altLang="zh-CN" sz="2400" dirty="0"/>
          </a:p>
          <a:p>
            <a:pPr>
              <a:buNone/>
            </a:pPr>
            <a:r>
              <a:rPr lang="en-US" altLang="zh-CN" sz="2400" dirty="0"/>
              <a:t>         pku.edu.cn</a:t>
            </a:r>
            <a:endParaRPr lang="en-US" altLang="zh-CN" sz="2400" dirty="0"/>
          </a:p>
          <a:p>
            <a:pPr>
              <a:buNone/>
            </a:pPr>
            <a:r>
              <a:rPr lang="en-US" altLang="zh-CN" sz="2400" dirty="0"/>
              <a:t>         sjtu.edu.cn</a:t>
            </a:r>
            <a:endParaRPr lang="en-US" altLang="zh-CN" sz="2400" dirty="0"/>
          </a:p>
          <a:p>
            <a:pPr>
              <a:buNone/>
            </a:pPr>
            <a:r>
              <a:rPr lang="en-US" altLang="zh-CN" sz="2400" dirty="0"/>
              <a:t>         cert.org.cn</a:t>
            </a:r>
            <a:endParaRPr lang="en-US" altLang="zh-CN" sz="2400" dirty="0"/>
          </a:p>
          <a:p>
            <a:pPr>
              <a:buNone/>
            </a:pPr>
            <a:r>
              <a:rPr lang="en-US" altLang="zh-CN" sz="2400" dirty="0"/>
              <a:t>         sina.com.cn</a:t>
            </a:r>
            <a:endParaRPr lang="en-US" altLang="zh-CN" sz="2400" dirty="0"/>
          </a:p>
          <a:p>
            <a:pPr>
              <a:buNone/>
            </a:pPr>
            <a:endParaRPr lang="en-US" altLang="zh-CN" sz="20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p14:dur="250" advTm="85812">
        <p:fade/>
      </p:transition>
    </mc:Choice>
    <mc:Fallback>
      <p:transition advTm="8581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Rot="1"/>
          </p:cNvSpPr>
          <p:nvPr/>
        </p:nvSpPr>
        <p:spPr>
          <a:xfrm>
            <a:off x="2484438" y="4941888"/>
            <a:ext cx="6400800" cy="1076325"/>
          </a:xfrm>
          <a:prstGeom prst="rect">
            <a:avLst/>
          </a:prstGeom>
          <a:noFill/>
          <a:ln w="9525">
            <a:noFill/>
          </a:ln>
        </p:spPr>
        <p:txBody>
          <a:bodyPr/>
          <a:lstStyle/>
          <a:p>
            <a:pPr algn="ctr">
              <a:spcBef>
                <a:spcPct val="20000"/>
              </a:spcBef>
            </a:pPr>
            <a:endParaRPr lang="zh-CN" altLang="en-US" sz="2800" dirty="0">
              <a:latin typeface="Arial" panose="020B0604020202020204" pitchFamily="34" charset="0"/>
            </a:endParaRPr>
          </a:p>
        </p:txBody>
      </p:sp>
      <p:sp>
        <p:nvSpPr>
          <p:cNvPr id="15363" name="Rectangle 4"/>
          <p:cNvSpPr>
            <a:spLocks noRot="1"/>
          </p:cNvSpPr>
          <p:nvPr/>
        </p:nvSpPr>
        <p:spPr>
          <a:xfrm>
            <a:off x="685483" y="2330133"/>
            <a:ext cx="7772400" cy="1079500"/>
          </a:xfrm>
          <a:prstGeom prst="rect">
            <a:avLst/>
          </a:prstGeom>
          <a:noFill/>
          <a:ln w="9525">
            <a:noFill/>
          </a:ln>
        </p:spPr>
        <p:txBody>
          <a:bodyPr anchor="ctr"/>
          <a:lstStyle/>
          <a:p>
            <a:pPr algn="ctr"/>
            <a:r>
              <a:rPr lang="zh-CN" altLang="en-US" sz="4400" dirty="0">
                <a:latin typeface="Arial" panose="020B0604020202020204" pitchFamily="34" charset="0"/>
                <a:ea typeface="隶书" panose="02010509060101010101" pitchFamily="49" charset="-122"/>
              </a:rPr>
              <a:t>第二章 网络信息获取</a:t>
            </a:r>
            <a:endParaRPr lang="zh-CN" altLang="en-US" sz="4400" dirty="0">
              <a:latin typeface="Arial" panose="020B0604020202020204" pitchFamily="34" charset="0"/>
              <a:ea typeface="隶书" panose="02010509060101010101" pitchFamily="49" charset="-122"/>
            </a:endParaRPr>
          </a:p>
          <a:p>
            <a:pPr algn="ctr"/>
            <a:r>
              <a:rPr lang="en-US" altLang="zh-CN" sz="4400" dirty="0">
                <a:latin typeface="Arial" panose="020B0604020202020204" pitchFamily="34" charset="0"/>
                <a:ea typeface="隶书" panose="02010509060101010101" pitchFamily="49" charset="-122"/>
              </a:rPr>
              <a:t>2</a:t>
            </a:r>
            <a:r>
              <a:rPr lang="zh-CN" altLang="en-US" sz="4400" dirty="0">
                <a:latin typeface="Arial" panose="020B0604020202020204" pitchFamily="34" charset="0"/>
                <a:ea typeface="隶书" panose="02010509060101010101" pitchFamily="49" charset="-122"/>
              </a:rPr>
              <a:t>、主动获取</a:t>
            </a:r>
            <a:endParaRPr lang="zh-CN" altLang="en-US" sz="4400" dirty="0">
              <a:latin typeface="Arial" panose="020B0604020202020204" pitchFamily="34" charset="0"/>
              <a:ea typeface="隶书" panose="02010509060101010101" pitchFamily="49" charset="-122"/>
            </a:endParaRPr>
          </a:p>
        </p:txBody>
      </p:sp>
      <p:sp>
        <p:nvSpPr>
          <p:cNvPr id="2" name="文本框 1"/>
          <p:cNvSpPr txBox="1"/>
          <p:nvPr/>
        </p:nvSpPr>
        <p:spPr>
          <a:xfrm>
            <a:off x="360045" y="429895"/>
            <a:ext cx="3780790" cy="368300"/>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endParaRPr lang="zh-CN" altLang="en-US" b="1" dirty="0"/>
          </a:p>
        </p:txBody>
      </p:sp>
    </p:spTree>
  </p:cSld>
  <p:clrMapOvr>
    <a:masterClrMapping/>
  </p:clrMapOvr>
  <p:transition advTm="734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idx="4294967295"/>
          </p:nvPr>
        </p:nvSpPr>
        <p:spPr>
          <a:xfrm>
            <a:off x="215265" y="-65405"/>
            <a:ext cx="7886700" cy="1325880"/>
          </a:xfrm>
        </p:spPr>
        <p:txBody>
          <a:bodyPr vert="horz" wrap="square" lIns="91440" tIns="45720" rIns="91440" bIns="45720" anchor="ctr"/>
          <a:lstStyle/>
          <a:p>
            <a:pPr eaLnBrk="1" hangingPunct="1"/>
            <a:r>
              <a:rPr lang="zh-CN" altLang="en-US" sz="3600" dirty="0"/>
              <a:t>特定领域的网页爬虫（聚焦爬虫）</a:t>
            </a:r>
            <a:endParaRPr lang="zh-CN" altLang="en-US" sz="3600" dirty="0"/>
          </a:p>
        </p:txBody>
      </p:sp>
      <p:sp>
        <p:nvSpPr>
          <p:cNvPr id="43010" name="Rectangle 3"/>
          <p:cNvSpPr>
            <a:spLocks noGrp="1"/>
          </p:cNvSpPr>
          <p:nvPr>
            <p:ph type="body" idx="4294967295"/>
          </p:nvPr>
        </p:nvSpPr>
        <p:spPr>
          <a:xfrm>
            <a:off x="430530" y="1456690"/>
            <a:ext cx="8229600" cy="4525645"/>
          </a:xfrm>
        </p:spPr>
        <p:txBody>
          <a:bodyPr vert="horz" wrap="square" lIns="91440" tIns="45720" rIns="91440" bIns="45720" anchor="t">
            <a:normAutofit fontScale="90000" lnSpcReduction="10000"/>
          </a:bodyPr>
          <a:lstStyle/>
          <a:p>
            <a:pPr eaLnBrk="1" hangingPunct="1">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根据一定的网页分析算法</a:t>
            </a:r>
            <a:r>
              <a:rPr lang="zh-CN" altLang="en-US" sz="2400" b="1" dirty="0">
                <a:solidFill>
                  <a:srgbClr val="FF0000"/>
                </a:solidFill>
                <a:highlight>
                  <a:srgbClr val="FFFF00"/>
                </a:highlight>
                <a:latin typeface="宋体" panose="02010600030101010101" pitchFamily="2" charset="-122"/>
                <a:ea typeface="宋体" panose="02010600030101010101" pitchFamily="2" charset="-122"/>
                <a:cs typeface="宋体" panose="02010600030101010101" pitchFamily="2" charset="-122"/>
              </a:rPr>
              <a:t>过滤与主题无关的链接</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，保留有用的链接并将其放入等待抓取的</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URL</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队列。</a:t>
            </a:r>
            <a:r>
              <a:rPr lang="zh-CN" altLang="en-US" sz="2400" b="1" dirty="0">
                <a:latin typeface="宋体" panose="02010600030101010101" pitchFamily="2" charset="-122"/>
                <a:ea typeface="宋体" panose="02010600030101010101" pitchFamily="2" charset="-122"/>
                <a:cs typeface="宋体" panose="02010600030101010101" pitchFamily="2" charset="-122"/>
              </a:rPr>
              <a:t>然后，它将根据一定的搜索策略从队列中选择下一步要抓取的网页</a:t>
            </a:r>
            <a:r>
              <a:rPr lang="en-US" altLang="zh-CN" sz="2400" b="1" dirty="0">
                <a:latin typeface="宋体" panose="02010600030101010101" pitchFamily="2" charset="-122"/>
                <a:ea typeface="宋体" panose="02010600030101010101" pitchFamily="2" charset="-122"/>
                <a:cs typeface="宋体" panose="02010600030101010101" pitchFamily="2" charset="-122"/>
              </a:rPr>
              <a:t>URL</a:t>
            </a:r>
            <a:r>
              <a:rPr lang="zh-CN" altLang="en-US" sz="2400" b="1" dirty="0">
                <a:latin typeface="宋体" panose="02010600030101010101" pitchFamily="2" charset="-122"/>
                <a:ea typeface="宋体" panose="02010600030101010101" pitchFamily="2" charset="-122"/>
                <a:cs typeface="宋体" panose="02010600030101010101" pitchFamily="2" charset="-122"/>
              </a:rPr>
              <a:t>，并重复上述过程，直到达到系统的某一条件时停止。</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另外，所有被爬虫抓取的网页将会被系统存贮，进行一定的分析、过滤，并</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建立索引，以便之后的查询和检索</a:t>
            </a: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对于聚焦爬虫来说，这一过程所得到的分析结果还可能对以后的抓取过程给出反馈和指导。 </a:t>
            </a:r>
            <a:endPar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96304"/>
    </mc:Choice>
    <mc:Fallback>
      <p:transition spd="slow" advTm="9630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type="body" idx="4294967295"/>
          </p:nvPr>
        </p:nvSpPr>
        <p:spPr>
          <a:xfrm>
            <a:off x="723900" y="33655"/>
            <a:ext cx="7886700" cy="4351655"/>
          </a:xfrm>
        </p:spPr>
        <p:txBody>
          <a:bodyPr vert="horz" wrap="square" lIns="91440" tIns="45720" rIns="91440" bIns="45720" anchor="t">
            <a:normAutofit fontScale="97500"/>
          </a:bodyPr>
          <a:lstStyle/>
          <a:p>
            <a:pPr eaLnBrk="1" hangingPunct="1">
              <a:lnSpc>
                <a:spcPct val="150000"/>
              </a:lnSpc>
              <a:buNone/>
            </a:pPr>
            <a:r>
              <a:rPr lang="zh-CN" altLang="en-US" sz="4000" dirty="0">
                <a:solidFill>
                  <a:schemeClr val="tx1"/>
                </a:solidFill>
                <a:latin typeface="+mj-ea"/>
                <a:ea typeface="+mj-ea"/>
                <a:cs typeface="宋体" panose="02010600030101010101" pitchFamily="2" charset="-122"/>
              </a:rPr>
              <a:t>网页搜索策略</a:t>
            </a:r>
            <a:endParaRPr lang="zh-CN" altLang="en-US" sz="4000" dirty="0">
              <a:solidFill>
                <a:schemeClr val="tx1"/>
              </a:solidFill>
              <a:latin typeface="+mj-ea"/>
              <a:ea typeface="+mj-ea"/>
              <a:cs typeface="宋体" panose="02010600030101010101" pitchFamily="2" charset="-122"/>
            </a:endParaRPr>
          </a:p>
          <a:p>
            <a:pPr eaLnBrk="1" hangingPunct="1">
              <a:lnSpc>
                <a:spcPct val="150000"/>
              </a:lnSpc>
              <a:buNone/>
            </a:pPr>
            <a:endPar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None/>
            </a:pPr>
            <a:r>
              <a:rPr lang="zh-CN" altLang="en-US" sz="2800" b="1" dirty="0">
                <a:highlight>
                  <a:srgbClr val="FFFF00"/>
                </a:highlight>
                <a:latin typeface="宋体" panose="02010600030101010101" pitchFamily="2" charset="-122"/>
                <a:ea typeface="宋体" panose="02010600030101010101" pitchFamily="2" charset="-122"/>
                <a:cs typeface="宋体" panose="02010600030101010101" pitchFamily="2" charset="-122"/>
              </a:rPr>
              <a:t>网页的抓取策略</a:t>
            </a:r>
            <a:r>
              <a:rPr lang="zh-CN" altLang="en-US" sz="2800" b="1" dirty="0">
                <a:latin typeface="宋体" panose="02010600030101010101" pitchFamily="2" charset="-122"/>
                <a:ea typeface="宋体" panose="02010600030101010101" pitchFamily="2" charset="-122"/>
                <a:cs typeface="宋体" panose="02010600030101010101" pitchFamily="2" charset="-122"/>
              </a:rPr>
              <a:t>可以分为</a:t>
            </a:r>
            <a:r>
              <a:rPr lang="zh-CN" altLang="en-US" sz="2800" b="1" dirty="0">
                <a:solidFill>
                  <a:srgbClr val="0000FF"/>
                </a:solidFill>
                <a:latin typeface="宋体" panose="02010600030101010101" pitchFamily="2" charset="-122"/>
                <a:ea typeface="宋体" panose="02010600030101010101" pitchFamily="2" charset="-122"/>
                <a:cs typeface="宋体" panose="02010600030101010101" pitchFamily="2" charset="-122"/>
              </a:rPr>
              <a:t>深度优先、广度优先和最佳优先</a:t>
            </a:r>
            <a:r>
              <a:rPr lang="zh-CN" altLang="en-US" sz="2800" b="1" dirty="0">
                <a:latin typeface="宋体" panose="02010600030101010101" pitchFamily="2" charset="-122"/>
                <a:ea typeface="宋体" panose="02010600030101010101" pitchFamily="2" charset="-122"/>
                <a:cs typeface="宋体" panose="02010600030101010101" pitchFamily="2" charset="-122"/>
              </a:rPr>
              <a:t>三种。</a:t>
            </a: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None/>
            </a:pPr>
            <a:r>
              <a:rPr lang="zh-CN" altLang="en-US" sz="2800" b="1" dirty="0">
                <a:latin typeface="宋体" panose="02010600030101010101" pitchFamily="2" charset="-122"/>
                <a:ea typeface="宋体" panose="02010600030101010101" pitchFamily="2" charset="-122"/>
                <a:cs typeface="宋体" panose="02010600030101010101" pitchFamily="2" charset="-122"/>
              </a:rPr>
              <a:t>深度优先在很多情况下会导致爬虫的陷入</a:t>
            </a:r>
            <a:r>
              <a:rPr lang="en-US" altLang="zh-CN" sz="2800" b="1" dirty="0">
                <a:latin typeface="宋体" panose="02010600030101010101" pitchFamily="2" charset="-122"/>
                <a:ea typeface="宋体" panose="02010600030101010101" pitchFamily="2" charset="-122"/>
                <a:cs typeface="宋体" panose="02010600030101010101" pitchFamily="2" charset="-122"/>
              </a:rPr>
              <a:t>(trapped)</a:t>
            </a:r>
            <a:r>
              <a:rPr lang="zh-CN" altLang="en-US" sz="2800" b="1" dirty="0">
                <a:latin typeface="宋体" panose="02010600030101010101" pitchFamily="2" charset="-122"/>
                <a:ea typeface="宋体" panose="02010600030101010101" pitchFamily="2" charset="-122"/>
                <a:cs typeface="宋体" panose="02010600030101010101" pitchFamily="2" charset="-122"/>
              </a:rPr>
              <a:t>问题，目前</a:t>
            </a:r>
            <a:r>
              <a:rPr lang="zh-CN" altLang="en-US" sz="2800" b="1" dirty="0">
                <a:highlight>
                  <a:srgbClr val="FFFF00"/>
                </a:highlight>
                <a:latin typeface="宋体" panose="02010600030101010101" pitchFamily="2" charset="-122"/>
                <a:ea typeface="宋体" panose="02010600030101010101" pitchFamily="2" charset="-122"/>
                <a:cs typeface="宋体" panose="02010600030101010101" pitchFamily="2" charset="-122"/>
              </a:rPr>
              <a:t>常见的是广度优先和最佳优先方法</a:t>
            </a:r>
            <a:r>
              <a:rPr lang="zh-CN" altLang="en-US" sz="2800" b="1" dirty="0">
                <a:latin typeface="宋体" panose="02010600030101010101" pitchFamily="2" charset="-122"/>
                <a:ea typeface="宋体" panose="02010600030101010101" pitchFamily="2" charset="-122"/>
                <a:cs typeface="宋体" panose="02010600030101010101" pitchFamily="2" charset="-122"/>
              </a:rPr>
              <a:t>。</a:t>
            </a: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None/>
            </a:pPr>
            <a:endParaRPr lang="zh-CN" altLang="en-US" sz="2800" b="1" dirty="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861060" y="4504690"/>
            <a:ext cx="7455535" cy="645160"/>
          </a:xfrm>
          <a:prstGeom prst="rect">
            <a:avLst/>
          </a:prstGeom>
          <a:noFill/>
        </p:spPr>
        <p:txBody>
          <a:bodyPr wrap="square" rtlCol="0">
            <a:spAutoFit/>
          </a:bodyPr>
          <a:p>
            <a:r>
              <a:rPr lang="zh-CN" altLang="en-US">
                <a:solidFill>
                  <a:srgbClr val="00B0F0"/>
                </a:solidFill>
              </a:rPr>
              <a:t>爬虫的"陷入"（trapped）问题指的是当网络爬虫在抓取网页时陷入无限循环或无法终止的情况</a:t>
            </a:r>
            <a:endParaRPr lang="zh-CN" altLang="en-US">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2014"/>
    </mc:Choice>
    <mc:Fallback>
      <p:transition spd="slow" advTm="4201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6"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anose="02010600030101010101" pitchFamily="2" charset="-122"/>
                <a:sym typeface="+mn-ea"/>
              </a:rPr>
              <a:t>网页搜索策略</a:t>
            </a:r>
            <a:endParaRPr lang="zh-CN" altLang="en-US" sz="3200" dirty="0">
              <a:solidFill>
                <a:srgbClr val="000000"/>
              </a:solidFill>
            </a:endParaRPr>
          </a:p>
        </p:txBody>
      </p:sp>
      <p:sp>
        <p:nvSpPr>
          <p:cNvPr id="4" name="矩形 3"/>
          <p:cNvSpPr/>
          <p:nvPr/>
        </p:nvSpPr>
        <p:spPr>
          <a:xfrm>
            <a:off x="644235" y="2342422"/>
            <a:ext cx="3927764" cy="3275320"/>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pitchFamily="49" charset="-122"/>
                <a:ea typeface="黑体" panose="02010609060101010101" pitchFamily="49" charset="-122"/>
              </a:rPr>
              <a:t>    深度优先遍历策略是指网络爬虫会</a:t>
            </a:r>
            <a:r>
              <a:rPr lang="zh-CN" altLang="en-US" sz="2400" b="0" dirty="0">
                <a:solidFill>
                  <a:srgbClr val="FF0000"/>
                </a:solidFill>
                <a:latin typeface="黑体" panose="02010609060101010101" pitchFamily="49" charset="-122"/>
                <a:ea typeface="黑体" panose="02010609060101010101" pitchFamily="49" charset="-122"/>
              </a:rPr>
              <a:t>从起始页开始，一个链接一个链接跟踪下去</a:t>
            </a:r>
            <a:r>
              <a:rPr lang="zh-CN" altLang="en-US" sz="2400" b="0" dirty="0">
                <a:solidFill>
                  <a:srgbClr val="000000"/>
                </a:solidFill>
                <a:latin typeface="黑体" panose="02010609060101010101" pitchFamily="49" charset="-122"/>
                <a:ea typeface="黑体" panose="02010609060101010101" pitchFamily="49" charset="-122"/>
              </a:rPr>
              <a:t>，处理完这条线路之后再转入下一个起始页，继续跟踪链接。以右侧图为例，路径为：</a:t>
            </a:r>
            <a:r>
              <a:rPr lang="en-US" altLang="zh-CN" sz="2400" b="0" dirty="0">
                <a:solidFill>
                  <a:srgbClr val="000000"/>
                </a:solidFill>
                <a:latin typeface="黑体" panose="02010609060101010101" pitchFamily="49" charset="-122"/>
                <a:ea typeface="黑体" panose="02010609060101010101" pitchFamily="49" charset="-122"/>
              </a:rPr>
              <a:t>A-F-G-B-C-D-E-H-I</a:t>
            </a:r>
            <a:endParaRPr lang="zh-CN" altLang="en-US" b="0" dirty="0"/>
          </a:p>
        </p:txBody>
      </p:sp>
      <p:pic>
        <p:nvPicPr>
          <p:cNvPr id="8" name="图片 7"/>
          <p:cNvPicPr>
            <a:picLocks noChangeAspect="1"/>
          </p:cNvPicPr>
          <p:nvPr/>
        </p:nvPicPr>
        <p:blipFill>
          <a:blip r:embed="rId1" cstate="print">
            <a:duotone>
              <a:prstClr val="black"/>
              <a:schemeClr val="accent3">
                <a:tint val="45000"/>
                <a:satMod val="400000"/>
              </a:schemeClr>
            </a:duotone>
          </a:blip>
          <a:stretch>
            <a:fillRect/>
          </a:stretch>
        </p:blipFill>
        <p:spPr>
          <a:xfrm>
            <a:off x="4987714" y="2558975"/>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20204"/>
                <a:ea typeface="黑体" panose="02010609060101010101" pitchFamily="49" charset="-122"/>
              </a:rPr>
              <a:t>1</a:t>
            </a:r>
            <a:r>
              <a:rPr lang="zh-CN" altLang="en-US" sz="2800" kern="0" dirty="0">
                <a:solidFill>
                  <a:srgbClr val="FF0000"/>
                </a:solidFill>
                <a:latin typeface="Arial" panose="020B0604020202020204"/>
                <a:ea typeface="黑体" panose="02010609060101010101" pitchFamily="49" charset="-122"/>
              </a:rPr>
              <a:t>、深度优先遍历策略</a:t>
            </a:r>
            <a:endParaRPr lang="zh-CN" altLang="en-US" sz="2800" kern="0" dirty="0">
              <a:solidFill>
                <a:srgbClr val="FF0000"/>
              </a:solidFill>
              <a:latin typeface="Arial" panose="020B0604020202020204"/>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250" advTm="18750">
        <p:fade/>
      </p:transition>
    </mc:Choice>
    <mc:Fallback>
      <p:transition advTm="1875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4" name="矩形 3"/>
          <p:cNvSpPr/>
          <p:nvPr/>
        </p:nvSpPr>
        <p:spPr>
          <a:xfrm>
            <a:off x="644235" y="2342422"/>
            <a:ext cx="3927764" cy="4246245"/>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pitchFamily="49" charset="-122"/>
                <a:ea typeface="黑体" panose="02010609060101010101" pitchFamily="49" charset="-122"/>
              </a:rPr>
              <a:t>    </a:t>
            </a:r>
            <a:r>
              <a:rPr lang="zh-CN" altLang="en-US" sz="2400" b="0" dirty="0">
                <a:solidFill>
                  <a:srgbClr val="000000"/>
                </a:solidFill>
                <a:highlight>
                  <a:srgbClr val="FFFF00"/>
                </a:highlight>
                <a:latin typeface="黑体" panose="02010609060101010101" pitchFamily="49" charset="-122"/>
                <a:ea typeface="黑体" panose="02010609060101010101" pitchFamily="49" charset="-122"/>
              </a:rPr>
              <a:t>将新下载网页中发现的链接直接</a:t>
            </a:r>
            <a:r>
              <a:rPr lang="zh-CN" altLang="en-US" sz="2400" b="0" dirty="0">
                <a:solidFill>
                  <a:srgbClr val="FF0000"/>
                </a:solidFill>
                <a:highlight>
                  <a:srgbClr val="FFFF00"/>
                </a:highlight>
                <a:latin typeface="黑体" panose="02010609060101010101" pitchFamily="49" charset="-122"/>
                <a:ea typeface="黑体" panose="02010609060101010101" pitchFamily="49" charset="-122"/>
              </a:rPr>
              <a:t>插入待抓取</a:t>
            </a:r>
            <a:r>
              <a:rPr lang="en-US" altLang="zh-CN" sz="2400" b="0" dirty="0">
                <a:solidFill>
                  <a:srgbClr val="FF0000"/>
                </a:solidFill>
                <a:highlight>
                  <a:srgbClr val="FFFF00"/>
                </a:highlight>
                <a:latin typeface="黑体" panose="02010609060101010101" pitchFamily="49" charset="-122"/>
                <a:ea typeface="黑体" panose="02010609060101010101" pitchFamily="49" charset="-122"/>
              </a:rPr>
              <a:t>URL</a:t>
            </a:r>
            <a:r>
              <a:rPr lang="zh-CN" altLang="en-US" sz="2400" b="0" dirty="0">
                <a:solidFill>
                  <a:srgbClr val="FF0000"/>
                </a:solidFill>
                <a:highlight>
                  <a:srgbClr val="FFFF00"/>
                </a:highlight>
                <a:latin typeface="黑体" panose="02010609060101010101" pitchFamily="49" charset="-122"/>
                <a:ea typeface="黑体" panose="02010609060101010101" pitchFamily="49" charset="-122"/>
              </a:rPr>
              <a:t>队列的末尾</a:t>
            </a:r>
            <a:r>
              <a:rPr lang="zh-CN" altLang="en-US" sz="2400" b="0" dirty="0">
                <a:solidFill>
                  <a:srgbClr val="000000"/>
                </a:solidFill>
                <a:latin typeface="黑体" panose="02010609060101010101" pitchFamily="49" charset="-122"/>
                <a:ea typeface="黑体" panose="02010609060101010101" pitchFamily="49" charset="-122"/>
              </a:rPr>
              <a:t>。先抓取起始网页中链接的</a:t>
            </a:r>
            <a:r>
              <a:rPr lang="zh-CN" altLang="en-US" sz="2400" b="0" dirty="0">
                <a:solidFill>
                  <a:srgbClr val="000000"/>
                </a:solidFill>
                <a:highlight>
                  <a:srgbClr val="FFFF00"/>
                </a:highlight>
                <a:latin typeface="黑体" panose="02010609060101010101" pitchFamily="49" charset="-122"/>
                <a:ea typeface="黑体" panose="02010609060101010101" pitchFamily="49" charset="-122"/>
              </a:rPr>
              <a:t>所有网页</a:t>
            </a:r>
            <a:r>
              <a:rPr lang="zh-CN" altLang="en-US" sz="2400" b="0" dirty="0">
                <a:solidFill>
                  <a:srgbClr val="000000"/>
                </a:solidFill>
                <a:latin typeface="黑体" panose="02010609060101010101" pitchFamily="49" charset="-122"/>
                <a:ea typeface="黑体" panose="02010609060101010101" pitchFamily="49" charset="-122"/>
              </a:rPr>
              <a:t>，然后再选择其中的一个链接网页，继续抓取在此网页中链接的所有网页。以右侧图为例，路径为：</a:t>
            </a:r>
            <a:r>
              <a:rPr lang="en-US" altLang="zh-CN" sz="2400" b="0" dirty="0">
                <a:solidFill>
                  <a:srgbClr val="000000"/>
                </a:solidFill>
                <a:latin typeface="黑体" panose="02010609060101010101" pitchFamily="49" charset="-122"/>
                <a:ea typeface="黑体" panose="02010609060101010101" pitchFamily="49" charset="-122"/>
              </a:rPr>
              <a:t>A-F-B-C-</a:t>
            </a:r>
            <a:r>
              <a:rPr lang="en-US" altLang="zh-CN" sz="2400" b="0" dirty="0">
                <a:solidFill>
                  <a:srgbClr val="000000"/>
                </a:solidFill>
                <a:latin typeface="黑体" panose="02010609060101010101" pitchFamily="49" charset="-122"/>
                <a:ea typeface="黑体" panose="02010609060101010101" pitchFamily="49" charset="-122"/>
              </a:rPr>
              <a:t>E-D-G-H-I</a:t>
            </a:r>
            <a:endParaRPr lang="zh-CN" altLang="en-US" b="0" dirty="0"/>
          </a:p>
        </p:txBody>
      </p:sp>
      <p:pic>
        <p:nvPicPr>
          <p:cNvPr id="8" name="图片 7"/>
          <p:cNvPicPr>
            <a:picLocks noChangeAspect="1"/>
          </p:cNvPicPr>
          <p:nvPr/>
        </p:nvPicPr>
        <p:blipFill>
          <a:blip r:embed="rId1" cstate="print">
            <a:duotone>
              <a:prstClr val="black"/>
              <a:schemeClr val="accent3">
                <a:tint val="45000"/>
                <a:satMod val="400000"/>
              </a:schemeClr>
            </a:duotone>
          </a:blip>
          <a:stretch>
            <a:fillRect/>
          </a:stretch>
        </p:blipFill>
        <p:spPr>
          <a:xfrm>
            <a:off x="4977229" y="2548584"/>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20204"/>
                <a:ea typeface="黑体" panose="02010609060101010101" pitchFamily="49" charset="-122"/>
              </a:rPr>
              <a:t>2</a:t>
            </a:r>
            <a:r>
              <a:rPr lang="zh-CN" altLang="en-US" sz="2800" kern="0" dirty="0">
                <a:solidFill>
                  <a:srgbClr val="FF0000"/>
                </a:solidFill>
                <a:latin typeface="Arial" panose="020B0604020202020204"/>
                <a:ea typeface="黑体" panose="02010609060101010101" pitchFamily="49" charset="-122"/>
              </a:rPr>
              <a:t>、广度优先遍历策略</a:t>
            </a:r>
            <a:endParaRPr lang="zh-CN" altLang="en-US" sz="2800" kern="0" dirty="0">
              <a:solidFill>
                <a:srgbClr val="FF0000"/>
              </a:solidFill>
              <a:latin typeface="Arial" panose="020B0604020202020204"/>
              <a:ea typeface="黑体" panose="02010609060101010101" pitchFamily="49" charset="-122"/>
            </a:endParaRPr>
          </a:p>
        </p:txBody>
      </p:sp>
      <p:sp>
        <p:nvSpPr>
          <p:cNvPr id="10"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anose="02010600030101010101"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250" advTm="9977">
        <p:fade/>
      </p:transition>
    </mc:Choice>
    <mc:Fallback>
      <p:transition advTm="997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type="body" idx="4294967295"/>
          </p:nvPr>
        </p:nvSpPr>
        <p:spPr>
          <a:xfrm>
            <a:off x="628650" y="1252855"/>
            <a:ext cx="7886700" cy="4351655"/>
          </a:xfrm>
        </p:spPr>
        <p:txBody>
          <a:bodyPr vert="horz" wrap="square" lIns="91440" tIns="45720" rIns="91440" bIns="45720" anchor="t">
            <a:normAutofit fontScale="92500"/>
          </a:bodyPr>
          <a:lstStyle/>
          <a:p>
            <a:pPr marL="0" indent="0" eaLnBrk="1" hangingPunct="1">
              <a:lnSpc>
                <a:spcPct val="150000"/>
              </a:lnSpc>
              <a:buNone/>
            </a:pP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、广度优先搜索策略</a:t>
            </a: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广度优先搜索策略是指在抓取过程中，</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在完成当前层次的搜索后，才进行下一层次的搜索</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该算法的设计和实现相对简单。</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在目前</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为</a:t>
            </a:r>
            <a:r>
              <a:rPr lang="zh-CN" altLang="en-US" sz="2400" b="1" dirty="0">
                <a:solidFill>
                  <a:srgbClr val="0000FF"/>
                </a:solidFill>
                <a:highlight>
                  <a:srgbClr val="FFFF00"/>
                </a:highlight>
                <a:latin typeface="宋体" panose="02010600030101010101" pitchFamily="2" charset="-122"/>
                <a:ea typeface="宋体" panose="02010600030101010101" pitchFamily="2" charset="-122"/>
                <a:cs typeface="宋体" panose="02010600030101010101" pitchFamily="2" charset="-122"/>
              </a:rPr>
              <a:t>覆盖尽可能多的网页</a:t>
            </a:r>
            <a:r>
              <a:rPr lang="zh-CN" altLang="en-US" sz="2400" b="1" dirty="0">
                <a:latin typeface="宋体" panose="02010600030101010101" pitchFamily="2" charset="-122"/>
                <a:ea typeface="宋体" panose="02010600030101010101" pitchFamily="2" charset="-122"/>
                <a:cs typeface="宋体" panose="02010600030101010101" pitchFamily="2" charset="-122"/>
              </a:rPr>
              <a:t>，一般</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使用广度优先</a:t>
            </a:r>
            <a:r>
              <a:rPr lang="zh-CN" altLang="en-US" sz="2400" b="1" dirty="0">
                <a:latin typeface="宋体" panose="02010600030101010101" pitchFamily="2" charset="-122"/>
                <a:ea typeface="宋体" panose="02010600030101010101" pitchFamily="2" charset="-122"/>
                <a:cs typeface="宋体" panose="02010600030101010101" pitchFamily="2" charset="-122"/>
              </a:rPr>
              <a:t>搜索方法。</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缺点：随着抓取网页的增多，</a:t>
            </a: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rPr>
              <a:t>大量的无关网页将被下载并过滤，算法的效率将变低</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anose="02010600030101010101"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391"/>
    </mc:Choice>
    <mc:Fallback>
      <p:transition spd="slow" advTm="339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body" idx="4294967295"/>
          </p:nvPr>
        </p:nvSpPr>
        <p:spPr>
          <a:xfrm>
            <a:off x="628650" y="1118235"/>
            <a:ext cx="7886700" cy="4351655"/>
          </a:xfrm>
        </p:spPr>
        <p:txBody>
          <a:bodyPr vert="horz" wrap="square" lIns="91440" tIns="45720" rIns="91440" bIns="45720" anchor="t">
            <a:normAutofit fontScale="87500" lnSpcReduction="10000"/>
          </a:bodyPr>
          <a:lstStyle/>
          <a:p>
            <a:pPr marL="0" indent="0" eaLnBrk="1" hangingPunct="1">
              <a:lnSpc>
                <a:spcPct val="150000"/>
              </a:lnSpc>
              <a:buNone/>
            </a:pPr>
            <a:r>
              <a:rPr lang="en-US" altLang="zh-CN" sz="35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zh-CN" altLang="en-US" sz="3500" b="1" dirty="0">
                <a:solidFill>
                  <a:srgbClr val="FF0000"/>
                </a:solidFill>
                <a:latin typeface="宋体" panose="02010600030101010101" pitchFamily="2" charset="-122"/>
                <a:ea typeface="宋体" panose="02010600030101010101" pitchFamily="2" charset="-122"/>
                <a:cs typeface="宋体" panose="02010600030101010101" pitchFamily="2" charset="-122"/>
              </a:rPr>
              <a:t>、最佳优先搜索策略</a:t>
            </a:r>
            <a:endParaRPr lang="zh-CN" altLang="en-US" sz="35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50000"/>
              </a:lnSpc>
              <a:buNone/>
            </a:pP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按照一定的</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网页分析算法</a:t>
            </a:r>
            <a:r>
              <a:rPr lang="zh-CN" altLang="en-US" sz="2400" b="1" dirty="0">
                <a:latin typeface="宋体" panose="02010600030101010101" pitchFamily="2" charset="-122"/>
                <a:ea typeface="宋体" panose="02010600030101010101" pitchFamily="2" charset="-122"/>
                <a:cs typeface="宋体" panose="02010600030101010101" pitchFamily="2" charset="-122"/>
              </a:rPr>
              <a:t>，</a:t>
            </a:r>
            <a:r>
              <a:rPr lang="zh-CN" altLang="en-US" sz="2400" b="1" dirty="0">
                <a:solidFill>
                  <a:srgbClr val="0070C0"/>
                </a:solidFill>
                <a:highlight>
                  <a:srgbClr val="FFFF00"/>
                </a:highlight>
                <a:latin typeface="宋体" panose="02010600030101010101" pitchFamily="2" charset="-122"/>
                <a:ea typeface="宋体" panose="02010600030101010101" pitchFamily="2" charset="-122"/>
                <a:cs typeface="宋体" panose="02010600030101010101" pitchFamily="2" charset="-122"/>
              </a:rPr>
              <a:t>预测候选URL与目标网页的相似度</a:t>
            </a:r>
            <a:r>
              <a:rPr lang="zh-CN" altLang="en-US" sz="2400" b="1" dirty="0">
                <a:latin typeface="宋体" panose="02010600030101010101" pitchFamily="2" charset="-122"/>
                <a:ea typeface="宋体" panose="02010600030101010101" pitchFamily="2" charset="-122"/>
                <a:cs typeface="宋体" panose="02010600030101010101" pitchFamily="2" charset="-122"/>
              </a:rPr>
              <a:t>，或</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与主题的相关性</a:t>
            </a:r>
            <a:r>
              <a:rPr lang="zh-CN" altLang="en-US" sz="2400" b="1" dirty="0">
                <a:latin typeface="宋体" panose="02010600030101010101" pitchFamily="2" charset="-122"/>
                <a:ea typeface="宋体" panose="02010600030101010101" pitchFamily="2" charset="-122"/>
                <a:cs typeface="宋体" panose="02010600030101010101" pitchFamily="2" charset="-122"/>
              </a:rPr>
              <a:t>，并选取</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评价最好的一个或几个URL进行抓取</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它</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只访问</a:t>
            </a:r>
            <a:r>
              <a:rPr lang="zh-CN" altLang="en-US" sz="2400" b="1" dirty="0">
                <a:latin typeface="宋体" panose="02010600030101010101" pitchFamily="2" charset="-122"/>
                <a:ea typeface="宋体" panose="02010600030101010101" pitchFamily="2" charset="-122"/>
                <a:cs typeface="宋体" panose="02010600030101010101" pitchFamily="2" charset="-122"/>
              </a:rPr>
              <a:t>经过网页分析算法</a:t>
            </a:r>
            <a:r>
              <a:rPr lang="zh-CN" altLang="en-US" sz="2400" b="1" dirty="0">
                <a:solidFill>
                  <a:srgbClr val="0070C0"/>
                </a:solidFill>
                <a:highlight>
                  <a:srgbClr val="FFFF00"/>
                </a:highlight>
                <a:latin typeface="宋体" panose="02010600030101010101" pitchFamily="2" charset="-122"/>
                <a:ea typeface="宋体" panose="02010600030101010101" pitchFamily="2" charset="-122"/>
                <a:cs typeface="宋体" panose="02010600030101010101" pitchFamily="2" charset="-122"/>
              </a:rPr>
              <a:t>预测为“有用”的网页</a:t>
            </a:r>
            <a:r>
              <a:rPr lang="zh-CN" altLang="en-US" sz="2400" b="1" dirty="0">
                <a:latin typeface="宋体" panose="02010600030101010101" pitchFamily="2" charset="-122"/>
                <a:ea typeface="宋体" panose="02010600030101010101" pitchFamily="2" charset="-122"/>
                <a:cs typeface="宋体" panose="02010600030101010101" pitchFamily="2" charset="-122"/>
              </a:rPr>
              <a:t>。</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缺点：在爬虫抓取路径上的</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很多相关网页可能被忽略</a:t>
            </a:r>
            <a:r>
              <a:rPr lang="zh-CN" altLang="en-US" sz="2400" b="1" dirty="0">
                <a:latin typeface="宋体" panose="02010600030101010101" pitchFamily="2" charset="-122"/>
                <a:ea typeface="宋体" panose="02010600030101010101" pitchFamily="2" charset="-122"/>
                <a:cs typeface="宋体" panose="02010600030101010101" pitchFamily="2" charset="-122"/>
              </a:rPr>
              <a:t>，因为最佳优先策略是一种</a:t>
            </a: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局部最优</a:t>
            </a:r>
            <a:r>
              <a:rPr lang="zh-CN" altLang="en-US" sz="2400" b="1" dirty="0">
                <a:latin typeface="宋体" panose="02010600030101010101" pitchFamily="2" charset="-122"/>
                <a:ea typeface="宋体" panose="02010600030101010101" pitchFamily="2" charset="-122"/>
                <a:cs typeface="宋体" panose="02010600030101010101" pitchFamily="2" charset="-122"/>
              </a:rPr>
              <a:t>搜索算法。</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研究表明，这样的闭环调整可以将无关网页数量降低</a:t>
            </a:r>
            <a:r>
              <a:rPr lang="zh-CN" altLang="en-US" sz="2400" b="1" dirty="0">
                <a:solidFill>
                  <a:srgbClr val="0070C0"/>
                </a:solidFill>
                <a:latin typeface="宋体" panose="02010600030101010101" pitchFamily="2" charset="-122"/>
                <a:ea typeface="宋体" panose="02010600030101010101" pitchFamily="2" charset="-122"/>
                <a:cs typeface="宋体" panose="02010600030101010101" pitchFamily="2" charset="-122"/>
              </a:rPr>
              <a:t>30%~90%。</a:t>
            </a:r>
            <a:endParaRPr lang="zh-CN" altLang="en-US" sz="2400" b="1" dirty="0">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anose="02010600030101010101" pitchFamily="2" charset="-122"/>
                <a:sym typeface="+mn-ea"/>
              </a:rPr>
              <a:t>网页搜索策略</a:t>
            </a:r>
            <a:endParaRPr lang="zh-CN" altLang="en-US" sz="3200"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90798"/>
    </mc:Choice>
    <mc:Fallback>
      <p:transition spd="slow" advTm="9079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p:txBody>
          <a:bodyPr vert="horz" wrap="square" lIns="91440" tIns="45720" rIns="91440" bIns="45720" anchor="t"/>
          <a:lstStyle/>
          <a:p>
            <a:pPr>
              <a:buNone/>
            </a:pPr>
            <a:r>
              <a:rPr lang="zh-CN" altLang="en-US" sz="2400" dirty="0"/>
              <a:t>问题</a:t>
            </a:r>
            <a:endParaRPr lang="en-US" altLang="zh-CN" sz="2400" dirty="0"/>
          </a:p>
          <a:p>
            <a:pPr>
              <a:buNone/>
            </a:pPr>
            <a:r>
              <a:rPr lang="en-US" altLang="zh-CN" sz="2400" dirty="0"/>
              <a:t>Q2</a:t>
            </a:r>
            <a:r>
              <a:rPr lang="zh-CN" altLang="en-US" sz="2400" dirty="0"/>
              <a:t>：如何获取世界</a:t>
            </a:r>
            <a:r>
              <a:rPr lang="en-US" altLang="zh-CN" sz="2400" dirty="0"/>
              <a:t>500</a:t>
            </a:r>
            <a:r>
              <a:rPr lang="zh-CN" altLang="en-US" sz="2400" dirty="0"/>
              <a:t>强的网站页面？</a:t>
            </a:r>
            <a:endParaRPr lang="en-US" altLang="zh-CN" sz="2400" dirty="0"/>
          </a:p>
          <a:p>
            <a:pPr>
              <a:buNone/>
            </a:pPr>
            <a:endParaRPr lang="en-US" altLang="zh-CN" sz="2400" dirty="0"/>
          </a:p>
          <a:p>
            <a:pPr>
              <a:buNone/>
            </a:pPr>
            <a:endParaRPr lang="en-US" altLang="zh-CN" sz="24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a:p>
            <a:pPr marL="457200" indent="-457200">
              <a:buFont typeface="+mj-lt"/>
              <a:buAutoNum type="arabicPeriod"/>
            </a:pPr>
            <a:r>
              <a:rPr lang="zh-CN" altLang="en-US" sz="2000" dirty="0"/>
              <a:t>如何控制爬取实时性？</a:t>
            </a:r>
            <a:endParaRPr lang="en-US" altLang="zh-CN" sz="2000" dirty="0"/>
          </a:p>
          <a:p>
            <a:pPr marL="457200" indent="-457200">
              <a:buFont typeface="+mj-lt"/>
              <a:buAutoNum type="arabicPeriod"/>
            </a:pPr>
            <a:r>
              <a:rPr lang="zh-CN" altLang="en-US" sz="2000" dirty="0"/>
              <a:t>如何负载均衡？（页面级</a:t>
            </a:r>
            <a:r>
              <a:rPr lang="en-US" altLang="zh-CN" sz="2000" dirty="0"/>
              <a:t>/</a:t>
            </a:r>
            <a:r>
              <a:rPr lang="zh-CN" altLang="en-US" sz="2000" dirty="0"/>
              <a:t>网站级）（单机</a:t>
            </a:r>
            <a:r>
              <a:rPr lang="en-US" altLang="zh-CN" sz="2000" dirty="0"/>
              <a:t>/</a:t>
            </a:r>
            <a:r>
              <a:rPr lang="zh-CN" altLang="en-US" sz="2000" dirty="0"/>
              <a:t>群机</a:t>
            </a:r>
            <a:r>
              <a:rPr lang="en-US" altLang="zh-CN" sz="2000" dirty="0"/>
              <a:t>/</a:t>
            </a:r>
            <a:r>
              <a:rPr lang="zh-CN" altLang="en-US" sz="2000" dirty="0"/>
              <a:t>多址）</a:t>
            </a:r>
            <a:endParaRPr lang="en-US" altLang="zh-CN" sz="2000" dirty="0"/>
          </a:p>
          <a:p>
            <a:pPr marL="457200" indent="-457200">
              <a:buFont typeface="+mj-lt"/>
              <a:buAutoNum type="arabicPeriod"/>
            </a:pPr>
            <a:r>
              <a:rPr lang="zh-CN" altLang="en-US" sz="2000" dirty="0"/>
              <a:t>如何定期更新？</a:t>
            </a:r>
            <a:endParaRPr lang="en-US" altLang="zh-CN" sz="2000" dirty="0"/>
          </a:p>
          <a:p>
            <a:pPr>
              <a:buNone/>
            </a:pPr>
            <a:endParaRPr lang="en-US" altLang="zh-CN" sz="2400" dirty="0"/>
          </a:p>
          <a:p>
            <a:pPr>
              <a:buNone/>
            </a:pP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250" advTm="85812">
        <p:fade/>
      </p:transition>
    </mc:Choice>
    <mc:Fallback>
      <p:transition advTm="85812">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Group 3"/>
          <p:cNvGrpSpPr/>
          <p:nvPr/>
        </p:nvGrpSpPr>
        <p:grpSpPr>
          <a:xfrm>
            <a:off x="0" y="1054100"/>
            <a:ext cx="9074150" cy="4679950"/>
            <a:chOff x="0" y="0"/>
            <a:chExt cx="7280" cy="3564"/>
          </a:xfrm>
        </p:grpSpPr>
        <p:sp>
          <p:nvSpPr>
            <p:cNvPr id="29701" name="AutoShape 4"/>
            <p:cNvSpPr>
              <a:spLocks noChangeAspect="1"/>
            </p:cNvSpPr>
            <p:nvPr/>
          </p:nvSpPr>
          <p:spPr>
            <a:xfrm>
              <a:off x="0" y="0"/>
              <a:ext cx="7280" cy="3564"/>
            </a:xfrm>
            <a:prstGeom prst="rect">
              <a:avLst/>
            </a:prstGeom>
            <a:noFill/>
            <a:ln w="9525">
              <a:noFill/>
            </a:ln>
          </p:spPr>
          <p:txBody>
            <a:bodyPr/>
            <a:lstStyle/>
            <a:p>
              <a:endParaRPr lang="zh-CN" altLang="en-US" dirty="0">
                <a:latin typeface="Arial" panose="020B0604020202020204" pitchFamily="34" charset="0"/>
              </a:endParaRPr>
            </a:p>
          </p:txBody>
        </p:sp>
        <p:grpSp>
          <p:nvGrpSpPr>
            <p:cNvPr id="29702" name="Group 5"/>
            <p:cNvGrpSpPr/>
            <p:nvPr/>
          </p:nvGrpSpPr>
          <p:grpSpPr>
            <a:xfrm>
              <a:off x="1456" y="0"/>
              <a:ext cx="832" cy="2599"/>
              <a:chOff x="0" y="0"/>
              <a:chExt cx="832" cy="2599"/>
            </a:xfrm>
          </p:grpSpPr>
          <p:sp>
            <p:nvSpPr>
              <p:cNvPr id="29732" name="Text Box 6"/>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b="1" dirty="0">
                  <a:latin typeface="Times New Roman" panose="02020603050405020304" charset="0"/>
                </a:endParaRP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33" name="Line 7"/>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34" name="Group 8"/>
              <p:cNvGrpSpPr/>
              <p:nvPr/>
            </p:nvGrpSpPr>
            <p:grpSpPr>
              <a:xfrm>
                <a:off x="0" y="0"/>
                <a:ext cx="811" cy="1102"/>
                <a:chOff x="0" y="0"/>
                <a:chExt cx="811" cy="1102"/>
              </a:xfrm>
            </p:grpSpPr>
            <p:sp>
              <p:nvSpPr>
                <p:cNvPr id="29736" name="Oval 9"/>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7" name="Oval 10"/>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8" name="Oval 11"/>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35" name="Line 12"/>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3" name="Group 13"/>
            <p:cNvGrpSpPr/>
            <p:nvPr/>
          </p:nvGrpSpPr>
          <p:grpSpPr>
            <a:xfrm>
              <a:off x="3224" y="0"/>
              <a:ext cx="832" cy="2599"/>
              <a:chOff x="0" y="0"/>
              <a:chExt cx="832" cy="2599"/>
            </a:xfrm>
          </p:grpSpPr>
          <p:sp>
            <p:nvSpPr>
              <p:cNvPr id="29725" name="Text Box 14"/>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b="1" dirty="0">
                  <a:latin typeface="Times New Roman" panose="02020603050405020304" charset="0"/>
                </a:endParaRP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26" name="Line 15"/>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7" name="Group 16"/>
              <p:cNvGrpSpPr/>
              <p:nvPr/>
            </p:nvGrpSpPr>
            <p:grpSpPr>
              <a:xfrm>
                <a:off x="0" y="0"/>
                <a:ext cx="811" cy="1102"/>
                <a:chOff x="0" y="0"/>
                <a:chExt cx="811" cy="1102"/>
              </a:xfrm>
            </p:grpSpPr>
            <p:sp>
              <p:nvSpPr>
                <p:cNvPr id="29729" name="Oval 17"/>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0" name="Oval 18"/>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1" name="Oval 19"/>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28" name="Line 20"/>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4" name="Group 21"/>
            <p:cNvGrpSpPr/>
            <p:nvPr/>
          </p:nvGrpSpPr>
          <p:grpSpPr>
            <a:xfrm>
              <a:off x="5200" y="0"/>
              <a:ext cx="832" cy="2599"/>
              <a:chOff x="0" y="0"/>
              <a:chExt cx="832" cy="2599"/>
            </a:xfrm>
          </p:grpSpPr>
          <p:sp>
            <p:nvSpPr>
              <p:cNvPr id="29718" name="Text Box 22"/>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b="1" dirty="0">
                  <a:latin typeface="Times New Roman" panose="02020603050405020304" charset="0"/>
                </a:endParaRP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19" name="Line 23"/>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0" name="Group 24"/>
              <p:cNvGrpSpPr/>
              <p:nvPr/>
            </p:nvGrpSpPr>
            <p:grpSpPr>
              <a:xfrm>
                <a:off x="0" y="0"/>
                <a:ext cx="811" cy="1102"/>
                <a:chOff x="0" y="0"/>
                <a:chExt cx="811" cy="1102"/>
              </a:xfrm>
            </p:grpSpPr>
            <p:sp>
              <p:nvSpPr>
                <p:cNvPr id="29722" name="Oval 25"/>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23" name="Oval 26"/>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24" name="Oval 27"/>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endParaRPr lang="zh-CN" altLang="en-US" b="1" dirty="0">
                    <a:latin typeface="Times New Roman" panose="02020603050405020304" charset="0"/>
                  </a:endParaRP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21" name="Line 28"/>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sp>
          <p:nvSpPr>
            <p:cNvPr id="29705" name="AutoShape 29"/>
            <p:cNvSpPr/>
            <p:nvPr/>
          </p:nvSpPr>
          <p:spPr>
            <a:xfrm>
              <a:off x="3172" y="3078"/>
              <a:ext cx="936" cy="486"/>
            </a:xfrm>
            <a:prstGeom prst="flowChartAlternateProcess">
              <a:avLst/>
            </a:prstGeom>
            <a:noFill/>
            <a:ln w="9525" cap="flat" cmpd="sng">
              <a:solidFill>
                <a:srgbClr val="000000"/>
              </a:solidFill>
              <a:prstDash val="solid"/>
              <a:miter/>
              <a:headEnd type="none" w="med" len="med"/>
              <a:tailEnd type="none" w="med" len="med"/>
            </a:ln>
          </p:spPr>
          <p:txBody>
            <a:bodyPr/>
            <a:lstStyle/>
            <a:p>
              <a:pPr algn="just"/>
              <a:r>
                <a:rPr lang="zh-CN" altLang="en-US" b="1" dirty="0">
                  <a:latin typeface="Times New Roman" panose="02020603050405020304" charset="0"/>
                </a:rPr>
                <a:t>调度模块</a:t>
              </a:r>
              <a:endParaRPr lang="zh-CN" altLang="en-US" sz="4400" b="1" dirty="0">
                <a:latin typeface="Arial" panose="020B0604020202020204" pitchFamily="34" charset="0"/>
              </a:endParaRPr>
            </a:p>
          </p:txBody>
        </p:sp>
        <p:sp>
          <p:nvSpPr>
            <p:cNvPr id="29706" name="Line 30"/>
            <p:cNvSpPr/>
            <p:nvPr/>
          </p:nvSpPr>
          <p:spPr>
            <a:xfrm>
              <a:off x="2288" y="1944"/>
              <a:ext cx="936" cy="1"/>
            </a:xfrm>
            <a:prstGeom prst="line">
              <a:avLst/>
            </a:prstGeom>
            <a:ln w="9525" cap="flat" cmpd="sng">
              <a:solidFill>
                <a:srgbClr val="000000"/>
              </a:solidFill>
              <a:prstDash val="solid"/>
              <a:headEnd type="triangle" w="med" len="med"/>
              <a:tailEnd type="triangle" w="med" len="med"/>
            </a:ln>
          </p:spPr>
        </p:sp>
        <p:sp>
          <p:nvSpPr>
            <p:cNvPr id="29707" name="Line 31"/>
            <p:cNvSpPr/>
            <p:nvPr/>
          </p:nvSpPr>
          <p:spPr>
            <a:xfrm>
              <a:off x="4056" y="1821"/>
              <a:ext cx="1144" cy="1"/>
            </a:xfrm>
            <a:prstGeom prst="line">
              <a:avLst/>
            </a:prstGeom>
            <a:ln w="9525" cap="flat" cmpd="sng">
              <a:solidFill>
                <a:srgbClr val="000000"/>
              </a:solidFill>
              <a:prstDash val="solid"/>
              <a:headEnd type="triangle" w="med" len="med"/>
              <a:tailEnd type="triangle" w="med" len="med"/>
            </a:ln>
          </p:spPr>
        </p:sp>
        <p:sp>
          <p:nvSpPr>
            <p:cNvPr id="29708" name="Rectangle 32"/>
            <p:cNvSpPr/>
            <p:nvPr/>
          </p:nvSpPr>
          <p:spPr>
            <a:xfrm>
              <a:off x="4238" y="1775"/>
              <a:ext cx="832" cy="324"/>
            </a:xfrm>
            <a:prstGeom prst="rect">
              <a:avLst/>
            </a:prstGeom>
            <a:noFill/>
            <a:ln w="9525">
              <a:noFill/>
            </a:ln>
          </p:spPr>
          <p:txBody>
            <a:bodyPr/>
            <a:lstStyle/>
            <a:p>
              <a:pPr algn="just"/>
              <a:r>
                <a:rPr lang="en-US" altLang="zh-CN" sz="2800" b="1" dirty="0">
                  <a:latin typeface="Times New Roman" panose="02020603050405020304" charset="0"/>
                </a:rPr>
                <a:t>……</a:t>
              </a:r>
              <a:endParaRPr lang="en-US" altLang="zh-CN" sz="4400" b="1" dirty="0">
                <a:latin typeface="Arial" panose="020B0604020202020204" pitchFamily="34" charset="0"/>
              </a:endParaRPr>
            </a:p>
          </p:txBody>
        </p:sp>
        <p:sp>
          <p:nvSpPr>
            <p:cNvPr id="29709" name="Line 33"/>
            <p:cNvSpPr/>
            <p:nvPr/>
          </p:nvSpPr>
          <p:spPr>
            <a:xfrm>
              <a:off x="3640" y="2592"/>
              <a:ext cx="1" cy="486"/>
            </a:xfrm>
            <a:prstGeom prst="line">
              <a:avLst/>
            </a:prstGeom>
            <a:ln w="9525" cap="flat" cmpd="sng">
              <a:solidFill>
                <a:srgbClr val="000000"/>
              </a:solidFill>
              <a:prstDash val="solid"/>
              <a:headEnd type="triangle" w="med" len="med"/>
              <a:tailEnd type="triangle" w="med" len="med"/>
            </a:ln>
          </p:spPr>
        </p:sp>
        <p:sp>
          <p:nvSpPr>
            <p:cNvPr id="29710" name="Line 34"/>
            <p:cNvSpPr/>
            <p:nvPr/>
          </p:nvSpPr>
          <p:spPr>
            <a:xfrm>
              <a:off x="1820" y="3318"/>
              <a:ext cx="1352" cy="1"/>
            </a:xfrm>
            <a:prstGeom prst="line">
              <a:avLst/>
            </a:prstGeom>
            <a:ln w="9525" cap="flat" cmpd="sng">
              <a:solidFill>
                <a:srgbClr val="000000"/>
              </a:solidFill>
              <a:prstDash val="solid"/>
              <a:headEnd type="none" w="med" len="med"/>
              <a:tailEnd type="triangle" w="med" len="med"/>
            </a:ln>
          </p:spPr>
        </p:sp>
        <p:sp>
          <p:nvSpPr>
            <p:cNvPr id="29711" name="Line 35"/>
            <p:cNvSpPr/>
            <p:nvPr/>
          </p:nvSpPr>
          <p:spPr>
            <a:xfrm flipV="1">
              <a:off x="1820" y="2579"/>
              <a:ext cx="1" cy="737"/>
            </a:xfrm>
            <a:prstGeom prst="line">
              <a:avLst/>
            </a:prstGeom>
            <a:ln w="9525" cap="flat" cmpd="sng">
              <a:solidFill>
                <a:srgbClr val="000000"/>
              </a:solidFill>
              <a:prstDash val="solid"/>
              <a:headEnd type="none" w="med" len="med"/>
              <a:tailEnd type="triangle" w="med" len="med"/>
            </a:ln>
          </p:spPr>
        </p:sp>
        <p:sp>
          <p:nvSpPr>
            <p:cNvPr id="29712" name="Line 36"/>
            <p:cNvSpPr/>
            <p:nvPr/>
          </p:nvSpPr>
          <p:spPr>
            <a:xfrm>
              <a:off x="4095" y="3331"/>
              <a:ext cx="1560" cy="1"/>
            </a:xfrm>
            <a:prstGeom prst="line">
              <a:avLst/>
            </a:prstGeom>
            <a:ln w="9525" cap="flat" cmpd="sng">
              <a:solidFill>
                <a:srgbClr val="000000"/>
              </a:solidFill>
              <a:prstDash val="solid"/>
              <a:headEnd type="triangle" w="med" len="med"/>
              <a:tailEnd type="none" w="med" len="med"/>
            </a:ln>
          </p:spPr>
        </p:sp>
        <p:sp>
          <p:nvSpPr>
            <p:cNvPr id="29713" name="Line 37"/>
            <p:cNvSpPr/>
            <p:nvPr/>
          </p:nvSpPr>
          <p:spPr>
            <a:xfrm flipV="1">
              <a:off x="5655" y="2592"/>
              <a:ext cx="1" cy="737"/>
            </a:xfrm>
            <a:prstGeom prst="line">
              <a:avLst/>
            </a:prstGeom>
            <a:ln w="9525" cap="flat" cmpd="sng">
              <a:solidFill>
                <a:srgbClr val="000000"/>
              </a:solidFill>
              <a:prstDash val="solid"/>
              <a:headEnd type="none" w="med" len="med"/>
              <a:tailEnd type="triangle" w="med" len="med"/>
            </a:ln>
          </p:spPr>
        </p:sp>
        <p:grpSp>
          <p:nvGrpSpPr>
            <p:cNvPr id="29714" name="Group 38"/>
            <p:cNvGrpSpPr/>
            <p:nvPr/>
          </p:nvGrpSpPr>
          <p:grpSpPr>
            <a:xfrm>
              <a:off x="2145" y="2592"/>
              <a:ext cx="3176" cy="241"/>
              <a:chOff x="0" y="0"/>
              <a:chExt cx="3176" cy="241"/>
            </a:xfrm>
          </p:grpSpPr>
          <p:sp>
            <p:nvSpPr>
              <p:cNvPr id="29715" name="Line 39"/>
              <p:cNvSpPr/>
              <p:nvPr/>
            </p:nvSpPr>
            <p:spPr>
              <a:xfrm>
                <a:off x="0" y="240"/>
                <a:ext cx="3175" cy="1"/>
              </a:xfrm>
              <a:prstGeom prst="line">
                <a:avLst/>
              </a:prstGeom>
              <a:ln w="9525" cap="flat" cmpd="sng">
                <a:solidFill>
                  <a:srgbClr val="000000"/>
                </a:solidFill>
                <a:prstDash val="solid"/>
                <a:headEnd type="none" w="med" len="med"/>
                <a:tailEnd type="none" w="med" len="med"/>
              </a:ln>
            </p:spPr>
          </p:sp>
          <p:sp>
            <p:nvSpPr>
              <p:cNvPr id="29716" name="Line 40"/>
              <p:cNvSpPr/>
              <p:nvPr/>
            </p:nvSpPr>
            <p:spPr>
              <a:xfrm flipV="1">
                <a:off x="3" y="0"/>
                <a:ext cx="1" cy="227"/>
              </a:xfrm>
              <a:prstGeom prst="line">
                <a:avLst/>
              </a:prstGeom>
              <a:ln w="9525" cap="flat" cmpd="sng">
                <a:solidFill>
                  <a:srgbClr val="000000"/>
                </a:solidFill>
                <a:prstDash val="solid"/>
                <a:headEnd type="none" w="med" len="med"/>
                <a:tailEnd type="triangle" w="med" len="med"/>
              </a:ln>
            </p:spPr>
          </p:sp>
          <p:sp>
            <p:nvSpPr>
              <p:cNvPr id="29717" name="Line 41"/>
              <p:cNvSpPr/>
              <p:nvPr/>
            </p:nvSpPr>
            <p:spPr>
              <a:xfrm flipV="1">
                <a:off x="3175" y="0"/>
                <a:ext cx="1" cy="227"/>
              </a:xfrm>
              <a:prstGeom prst="line">
                <a:avLst/>
              </a:prstGeom>
              <a:ln w="9525" cap="flat" cmpd="sng">
                <a:solidFill>
                  <a:srgbClr val="000000"/>
                </a:solidFill>
                <a:prstDash val="solid"/>
                <a:headEnd type="none" w="med" len="med"/>
                <a:tailEnd type="triangle" w="med" len="med"/>
              </a:ln>
            </p:spPr>
          </p:sp>
        </p:grpSp>
      </p:grpSp>
      <p:sp>
        <p:nvSpPr>
          <p:cNvPr id="29698" name="Text Box 42"/>
          <p:cNvSpPr txBox="1"/>
          <p:nvPr/>
        </p:nvSpPr>
        <p:spPr>
          <a:xfrm>
            <a:off x="495300" y="388938"/>
            <a:ext cx="1758315" cy="368300"/>
          </a:xfrm>
          <a:prstGeom prst="rect">
            <a:avLst/>
          </a:prstGeom>
          <a:noFill/>
          <a:ln w="9525">
            <a:noFill/>
          </a:ln>
        </p:spPr>
        <p:txBody>
          <a:bodyPr wrap="none">
            <a:spAutoFit/>
          </a:bodyPr>
          <a:lstStyle/>
          <a:p>
            <a:r>
              <a:rPr lang="zh-CN" altLang="en-US" sz="2000" dirty="0">
                <a:latin typeface="+mn-lt"/>
                <a:ea typeface="+mn-ea"/>
                <a:sym typeface="Wingdings" panose="05000000000000000000" pitchFamily="2" charset="2"/>
              </a:rPr>
              <a:t></a:t>
            </a:r>
            <a:r>
              <a:rPr lang="zh-CN" altLang="en-US" sz="2000" dirty="0">
                <a:highlight>
                  <a:srgbClr val="FFFF00"/>
                </a:highlight>
                <a:latin typeface="+mn-lt"/>
                <a:ea typeface="+mn-ea"/>
              </a:rPr>
              <a:t>多机抓取算法</a:t>
            </a:r>
            <a:endParaRPr lang="zh-CN" altLang="en-US" sz="2000" dirty="0">
              <a:highlight>
                <a:srgbClr val="FFFF00"/>
              </a:highlight>
              <a:latin typeface="+mn-lt"/>
              <a:ea typeface="+mn-ea"/>
            </a:endParaRPr>
          </a:p>
        </p:txBody>
      </p:sp>
      <p:sp>
        <p:nvSpPr>
          <p:cNvPr id="29699" name="Text Box 43"/>
          <p:cNvSpPr txBox="1"/>
          <p:nvPr/>
        </p:nvSpPr>
        <p:spPr>
          <a:xfrm>
            <a:off x="3978275" y="6092825"/>
            <a:ext cx="1098550" cy="365125"/>
          </a:xfrm>
          <a:prstGeom prst="rect">
            <a:avLst/>
          </a:prstGeom>
          <a:solidFill>
            <a:schemeClr val="accent1"/>
          </a:solidFill>
          <a:ln w="9525">
            <a:noFill/>
          </a:ln>
        </p:spPr>
        <p:txBody>
          <a:bodyPr wrap="none">
            <a:spAutoFit/>
          </a:bodyPr>
          <a:lstStyle/>
          <a:p>
            <a:r>
              <a:rPr lang="zh-CN" altLang="en-US" dirty="0">
                <a:latin typeface="Arial" panose="020B0604020202020204" pitchFamily="34" charset="0"/>
                <a:sym typeface="Wingdings" panose="05000000000000000000" pitchFamily="2" charset="2"/>
              </a:rPr>
              <a:t>Seed_url</a:t>
            </a:r>
            <a:endParaRPr lang="zh-CN" altLang="en-US" dirty="0">
              <a:latin typeface="Arial" panose="020B0604020202020204" pitchFamily="34" charset="0"/>
            </a:endParaRPr>
          </a:p>
        </p:txBody>
      </p:sp>
      <p:sp>
        <p:nvSpPr>
          <p:cNvPr id="29700" name="Line 44"/>
          <p:cNvSpPr/>
          <p:nvPr/>
        </p:nvSpPr>
        <p:spPr>
          <a:xfrm flipV="1">
            <a:off x="4572000" y="5803900"/>
            <a:ext cx="1588" cy="288925"/>
          </a:xfrm>
          <a:prstGeom prst="line">
            <a:avLst/>
          </a:prstGeom>
          <a:ln w="9525" cap="flat" cmpd="sng">
            <a:solidFill>
              <a:schemeClr val="tx1"/>
            </a:solidFill>
            <a:prstDash val="solid"/>
            <a:headEnd type="none" w="med" len="med"/>
            <a:tailEnd type="triangle" w="med" len="med"/>
          </a:ln>
        </p:spPr>
      </p:sp>
    </p:spTree>
  </p:cSld>
  <p:clrMapOvr>
    <a:masterClrMapping/>
  </p:clrMapOvr>
  <mc:AlternateContent xmlns:mc="http://schemas.openxmlformats.org/markup-compatibility/2006">
    <mc:Choice xmlns:p14="http://schemas.microsoft.com/office/powerpoint/2010/main" Requires="p14">
      <p:transition spd="slow" p14:dur="2000" advTm="59206"/>
    </mc:Choice>
    <mc:Fallback>
      <p:transition spd="slow" advTm="5920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1"/>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endParaRPr lang="zh-CN" altLang="en-US" sz="2000" b="0" dirty="0"/>
          </a:p>
          <a:p>
            <a:pPr marL="0" indent="0" algn="just">
              <a:buNone/>
            </a:pPr>
            <a:endParaRPr lang="en-US" altLang="zh-CN" sz="2000" dirty="0"/>
          </a:p>
        </p:txBody>
      </p:sp>
      <p:sp>
        <p:nvSpPr>
          <p:cNvPr id="9" name="矩形 8"/>
          <p:cNvSpPr/>
          <p:nvPr/>
        </p:nvSpPr>
        <p:spPr>
          <a:xfrm>
            <a:off x="467544" y="1066072"/>
            <a:ext cx="3384376"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20204"/>
                <a:ea typeface="黑体" panose="02010609060101010101" pitchFamily="49" charset="-122"/>
              </a:rPr>
              <a:t>网络爬虫抓取过程</a:t>
            </a:r>
            <a:endParaRPr lang="en-US" altLang="zh-CN" sz="2400" kern="0" dirty="0">
              <a:solidFill>
                <a:srgbClr val="000000"/>
              </a:solidFill>
              <a:latin typeface="Arial" panose="020B0604020202020204"/>
              <a:ea typeface="黑体" panose="02010609060101010101" pitchFamily="49"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advTm="140667">
        <p:fade/>
      </p:transition>
    </mc:Choice>
    <mc:Fallback>
      <p:transition advTm="14066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内容占位符 2"/>
          <p:cNvSpPr>
            <a:spLocks noGrp="1"/>
          </p:cNvSpPr>
          <p:nvPr>
            <p:ph idx="4294967295"/>
          </p:nvPr>
        </p:nvSpPr>
        <p:spPr>
          <a:xfrm>
            <a:off x="611560" y="404664"/>
            <a:ext cx="8229600" cy="6181680"/>
          </a:xfrm>
        </p:spPr>
        <p:txBody>
          <a:bodyPr vert="horz" wrap="square" lIns="91440" tIns="45720" rIns="91440" bIns="45720" anchor="t">
            <a:normAutofit lnSpcReduction="10000"/>
          </a:bodyPr>
          <a:lstStyle/>
          <a:p>
            <a:pPr eaLnBrk="1" hangingPunct="1">
              <a:lnSpc>
                <a:spcPct val="90000"/>
              </a:lnSpc>
              <a:buNone/>
            </a:pPr>
            <a:r>
              <a:rPr lang="zh-CN" altLang="en-US" sz="1600" dirty="0">
                <a:sym typeface="Arial" panose="020B0604020202020204" pitchFamily="34" charset="0"/>
              </a:rPr>
              <a:t></a:t>
            </a:r>
            <a:r>
              <a:rPr lang="zh-CN" altLang="en-US" sz="2400" dirty="0">
                <a:latin typeface="+mj-ea"/>
                <a:ea typeface="+mj-ea"/>
                <a:sym typeface="Arial" panose="020B0604020202020204" pitchFamily="34" charset="0"/>
              </a:rPr>
              <a:t>多机抓取算法</a:t>
            </a:r>
            <a:endParaRPr lang="en-US" altLang="zh-CN" sz="2400" dirty="0">
              <a:latin typeface="+mj-ea"/>
              <a:ea typeface="+mj-ea"/>
              <a:sym typeface="Arial" panose="020B0604020202020204" pitchFamily="34" charset="0"/>
            </a:endParaRPr>
          </a:p>
          <a:p>
            <a:pPr eaLnBrk="1" hangingPunct="1">
              <a:lnSpc>
                <a:spcPct val="90000"/>
              </a:lnSpc>
              <a:buNone/>
            </a:pPr>
            <a:endParaRPr lang="zh-CN" altLang="en-US" sz="1600" dirty="0">
              <a:sym typeface="Arial" panose="020B0604020202020204" pitchFamily="34" charset="0"/>
            </a:endParaRPr>
          </a:p>
          <a:p>
            <a:pPr lvl="1" eaLnBrk="1" hangingPunct="1">
              <a:lnSpc>
                <a:spcPct val="90000"/>
              </a:lnSpc>
              <a:buNone/>
            </a:pPr>
            <a:r>
              <a:rPr lang="en-US" altLang="zh-CN" sz="1400" dirty="0"/>
              <a:t>DS</a:t>
            </a:r>
            <a:r>
              <a:rPr lang="zh-CN" altLang="en-US" sz="1400" dirty="0"/>
              <a:t>：</a:t>
            </a:r>
            <a:endParaRPr lang="zh-CN" altLang="en-US" sz="1400" dirty="0"/>
          </a:p>
          <a:p>
            <a:pPr lvl="1" eaLnBrk="1" hangingPunct="1">
              <a:lnSpc>
                <a:spcPct val="90000"/>
              </a:lnSpc>
              <a:buNone/>
            </a:pPr>
            <a:r>
              <a:rPr lang="en-US" altLang="zh-CN" sz="1400" dirty="0"/>
              <a:t>Url_QUEUE   uqueue;</a:t>
            </a:r>
            <a:endParaRPr lang="en-US" altLang="zh-CN" sz="1600" dirty="0"/>
          </a:p>
          <a:p>
            <a:pPr lvl="1" eaLnBrk="1" hangingPunct="1">
              <a:lnSpc>
                <a:spcPct val="90000"/>
              </a:lnSpc>
              <a:buNone/>
            </a:pPr>
            <a:r>
              <a:rPr lang="en-US" altLang="zh-CN" sz="1400" dirty="0"/>
              <a:t>History_LIST  hlist;</a:t>
            </a:r>
            <a:endParaRPr lang="en-US" altLang="zh-CN" sz="1600" dirty="0"/>
          </a:p>
          <a:p>
            <a:pPr lvl="1" eaLnBrk="1" hangingPunct="1">
              <a:lnSpc>
                <a:spcPct val="90000"/>
              </a:lnSpc>
              <a:buNone/>
            </a:pPr>
            <a:r>
              <a:rPr lang="en-US" altLang="zh-CN" sz="1400" dirty="0"/>
              <a:t>PROCEDURE:</a:t>
            </a:r>
            <a:endParaRPr lang="en-US" altLang="zh-CN" sz="1600" dirty="0"/>
          </a:p>
          <a:p>
            <a:pPr lvl="1" eaLnBrk="1" hangingPunct="1">
              <a:lnSpc>
                <a:spcPct val="90000"/>
              </a:lnSpc>
              <a:buNone/>
            </a:pPr>
            <a:r>
              <a:rPr lang="en-US" altLang="zh-CN" sz="1400" dirty="0"/>
              <a:t>Crawler</a:t>
            </a:r>
            <a:r>
              <a:rPr lang="zh-CN" altLang="en-US" sz="1400" dirty="0"/>
              <a:t>（</a:t>
            </a:r>
            <a:r>
              <a:rPr lang="en-US" altLang="zh-CN" sz="1400" dirty="0"/>
              <a:t>seed_url</a:t>
            </a:r>
            <a:r>
              <a:rPr lang="zh-CN" altLang="en-US" sz="1400" dirty="0"/>
              <a:t>）                            </a:t>
            </a:r>
            <a:r>
              <a:rPr lang="en-US" altLang="zh-CN" sz="1400" dirty="0"/>
              <a:t>// seed_url</a:t>
            </a:r>
            <a:r>
              <a:rPr lang="zh-CN" altLang="en-US" sz="1400" dirty="0"/>
              <a:t>是起始</a:t>
            </a:r>
            <a:r>
              <a:rPr lang="en-US" altLang="zh-CN" sz="1400" dirty="0"/>
              <a:t>URL</a:t>
            </a:r>
            <a:r>
              <a:rPr lang="zh-CN" altLang="en-US" sz="1400" dirty="0"/>
              <a:t>队列集合</a:t>
            </a:r>
            <a:endParaRPr lang="zh-CN" altLang="en-US" sz="1400" dirty="0"/>
          </a:p>
          <a:p>
            <a:pPr lvl="1" eaLnBrk="1" hangingPunct="1">
              <a:lnSpc>
                <a:spcPct val="90000"/>
              </a:lnSpc>
              <a:buNone/>
            </a:pPr>
            <a:r>
              <a:rPr lang="en-US" altLang="zh-CN" sz="1400" dirty="0"/>
              <a:t>{   in_queue (uqueue , seed_url);                       </a:t>
            </a:r>
            <a:endParaRPr lang="en-US" altLang="zh-CN" sz="1600" dirty="0"/>
          </a:p>
          <a:p>
            <a:pPr lvl="1" eaLnBrk="1" hangingPunct="1">
              <a:lnSpc>
                <a:spcPct val="90000"/>
              </a:lnSpc>
              <a:buNone/>
            </a:pPr>
            <a:r>
              <a:rPr lang="en-US" altLang="zh-CN" sz="1400" dirty="0"/>
              <a:t>    while  </a:t>
            </a:r>
            <a:r>
              <a:rPr lang="zh-CN" altLang="en-US" sz="1400" dirty="0"/>
              <a:t>（</a:t>
            </a:r>
            <a:r>
              <a:rPr lang="en-US" altLang="zh-CN" sz="1400" dirty="0"/>
              <a:t>u=out_queue(uqueue) </a:t>
            </a:r>
            <a:r>
              <a:rPr lang="zh-CN" altLang="en-US" sz="1400" dirty="0"/>
              <a:t>）            </a:t>
            </a:r>
            <a:r>
              <a:rPr lang="en-US" altLang="zh-CN" sz="1400" dirty="0"/>
              <a:t>//</a:t>
            </a:r>
            <a:r>
              <a:rPr lang="zh-CN" altLang="en-US" sz="1400" dirty="0"/>
              <a:t>从</a:t>
            </a:r>
            <a:r>
              <a:rPr lang="en-US" altLang="zh-CN" sz="1400" dirty="0"/>
              <a:t>uqueue</a:t>
            </a:r>
            <a:r>
              <a:rPr lang="zh-CN" altLang="en-US" sz="1400" dirty="0"/>
              <a:t>队列中移除</a:t>
            </a:r>
            <a:r>
              <a:rPr lang="en-US" altLang="zh-CN" sz="1400" dirty="0"/>
              <a:t>url</a:t>
            </a:r>
            <a:r>
              <a:rPr lang="zh-CN" altLang="en-US" sz="1400" dirty="0"/>
              <a:t>地址</a:t>
            </a:r>
            <a:endParaRPr lang="zh-CN" altLang="en-US" sz="1400" dirty="0"/>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       wpage=http_get(u);                      // </a:t>
            </a:r>
            <a:r>
              <a:rPr lang="zh-CN" altLang="en-US" sz="1400" dirty="0"/>
              <a:t>下载网页</a:t>
            </a:r>
            <a:endParaRPr lang="zh-CN" altLang="en-US" sz="1400" dirty="0"/>
          </a:p>
          <a:p>
            <a:pPr lvl="1" eaLnBrk="1" hangingPunct="1">
              <a:lnSpc>
                <a:spcPct val="90000"/>
              </a:lnSpc>
              <a:buNone/>
            </a:pPr>
            <a:r>
              <a:rPr lang="en-US" altLang="zh-CN" sz="1400" dirty="0"/>
              <a:t>       save wpage;                            // </a:t>
            </a:r>
            <a:r>
              <a:rPr lang="zh-CN" altLang="en-US" sz="1400" dirty="0"/>
              <a:t>保存网页</a:t>
            </a:r>
            <a:endParaRPr lang="zh-CN" altLang="en-US" sz="1400" dirty="0"/>
          </a:p>
          <a:p>
            <a:pPr lvl="1" eaLnBrk="1" hangingPunct="1">
              <a:lnSpc>
                <a:spcPct val="90000"/>
              </a:lnSpc>
              <a:buNone/>
            </a:pPr>
            <a:r>
              <a:rPr lang="en-US" altLang="zh-CN" sz="1400" dirty="0"/>
              <a:t>       for each url in wpage                     // </a:t>
            </a:r>
            <a:r>
              <a:rPr lang="zh-CN" altLang="en-US" sz="1400" dirty="0"/>
              <a:t>解析网页中的</a:t>
            </a:r>
            <a:r>
              <a:rPr lang="en-US" altLang="zh-CN" sz="1400" dirty="0"/>
              <a:t>URL</a:t>
            </a:r>
            <a:r>
              <a:rPr lang="zh-CN" altLang="en-US" sz="1400" dirty="0"/>
              <a:t>，看是否被访问过</a:t>
            </a:r>
            <a:endParaRPr lang="zh-CN" altLang="en-US" sz="1400" dirty="0"/>
          </a:p>
          <a:p>
            <a:pPr lvl="1" eaLnBrk="1" hangingPunct="1">
              <a:lnSpc>
                <a:spcPct val="90000"/>
              </a:lnSpc>
              <a:buNone/>
            </a:pPr>
            <a:r>
              <a:rPr lang="en-US" altLang="zh-CN" sz="1400" dirty="0"/>
              <a:t>            { if  url not in hlist  </a:t>
            </a:r>
            <a:endParaRPr lang="en-US" altLang="zh-CN" sz="1600" dirty="0"/>
          </a:p>
          <a:p>
            <a:pPr lvl="1" eaLnBrk="1" hangingPunct="1">
              <a:lnSpc>
                <a:spcPct val="90000"/>
              </a:lnSpc>
              <a:buNone/>
            </a:pPr>
            <a:r>
              <a:rPr lang="en-US" altLang="zh-CN" sz="1400" dirty="0"/>
              <a:t>              then</a:t>
            </a:r>
            <a:r>
              <a:rPr lang="zh-CN" altLang="en-US" sz="1400" dirty="0"/>
              <a:t>{</a:t>
            </a:r>
            <a:endParaRPr lang="zh-CN" altLang="en-US" sz="1400" dirty="0"/>
          </a:p>
          <a:p>
            <a:pPr marL="0" lvl="1" eaLnBrk="1" hangingPunct="1">
              <a:lnSpc>
                <a:spcPct val="90000"/>
              </a:lnSpc>
              <a:buNone/>
            </a:pPr>
            <a:r>
              <a:rPr lang="zh-CN" altLang="en-US" sz="1400" dirty="0"/>
              <a:t>                     </a:t>
            </a:r>
            <a:r>
              <a:rPr lang="zh-CN" altLang="en-US" sz="1400" dirty="0">
                <a:highlight>
                  <a:srgbClr val="FFFF00"/>
                </a:highlight>
              </a:rPr>
              <a:t> </a:t>
            </a:r>
            <a:r>
              <a:rPr lang="zh-CN" altLang="en-US" sz="1600" dirty="0">
                <a:highlight>
                  <a:srgbClr val="FFFF00"/>
                </a:highlight>
              </a:rPr>
              <a:t>n=hash（url ） mod  N; </a:t>
            </a:r>
            <a:r>
              <a:rPr lang="zh-CN" altLang="en-US" sz="1600" dirty="0"/>
              <a:t>  </a:t>
            </a:r>
            <a:r>
              <a:rPr lang="en-US" altLang="zh-CN" sz="1400" dirty="0"/>
              <a:t>// </a:t>
            </a:r>
            <a:r>
              <a:rPr lang="zh-CN" altLang="en-US" sz="1400" dirty="0"/>
              <a:t>N为节点机总个数</a:t>
            </a:r>
            <a:r>
              <a:rPr lang="en-US" altLang="zh-CN" sz="1400" dirty="0"/>
              <a:t>,</a:t>
            </a:r>
            <a:r>
              <a:rPr lang="zh-CN" altLang="en-US" sz="1400" dirty="0">
                <a:sym typeface="+mn-ea"/>
              </a:rPr>
              <a:t>通过对URL进行哈希运算，将其映射到一</a:t>
            </a:r>
            <a:r>
              <a:rPr lang="en-US" altLang="zh-CN" sz="1400" dirty="0">
                <a:sym typeface="+mn-ea"/>
              </a:rPr>
              <a:t>					</a:t>
            </a:r>
            <a:r>
              <a:rPr lang="zh-CN" altLang="en-US" sz="1400" dirty="0">
                <a:sym typeface="+mn-ea"/>
              </a:rPr>
              <a:t>个节点机器</a:t>
            </a:r>
            <a:endParaRPr lang="zh-CN" altLang="en-US" sz="1400" dirty="0"/>
          </a:p>
          <a:p>
            <a:pPr lvl="1" eaLnBrk="1" hangingPunct="1">
              <a:lnSpc>
                <a:spcPct val="90000"/>
              </a:lnSpc>
              <a:buNone/>
            </a:pPr>
            <a:r>
              <a:rPr lang="zh-CN" altLang="en-US" sz="1600" dirty="0"/>
              <a:t>                    if  (n==my_node_ID)</a:t>
            </a:r>
            <a:r>
              <a:rPr lang="en-US" altLang="zh-CN" sz="1600" dirty="0"/>
              <a:t>  </a:t>
            </a:r>
            <a:r>
              <a:rPr lang="zh-CN" altLang="en-US" sz="1400" dirty="0"/>
              <a:t>//当前节点负责抓取该URL。</a:t>
            </a:r>
            <a:endParaRPr lang="zh-CN" altLang="en-US" sz="1400" dirty="0"/>
          </a:p>
          <a:p>
            <a:pPr lvl="1" eaLnBrk="1" hangingPunct="1">
              <a:lnSpc>
                <a:spcPct val="90000"/>
              </a:lnSpc>
              <a:buNone/>
            </a:pPr>
            <a:r>
              <a:rPr lang="zh-CN" altLang="en-US" sz="1400" dirty="0"/>
              <a:t>                      </a:t>
            </a:r>
            <a:r>
              <a:rPr lang="en-US" altLang="zh-CN" sz="1400" dirty="0"/>
              <a:t>		</a:t>
            </a:r>
            <a:r>
              <a:rPr lang="zh-CN" altLang="en-US" sz="1400" dirty="0"/>
              <a:t>then </a:t>
            </a:r>
            <a:r>
              <a:rPr lang="en-US" altLang="zh-CN" sz="1400" dirty="0"/>
              <a:t>in_queue (uqueue , url);  //</a:t>
            </a:r>
            <a:r>
              <a:rPr lang="zh-CN" altLang="en-US" sz="1400" dirty="0"/>
              <a:t>将</a:t>
            </a:r>
            <a:r>
              <a:rPr lang="en-US" altLang="zh-CN" sz="1400" dirty="0"/>
              <a:t>URL</a:t>
            </a:r>
            <a:r>
              <a:rPr lang="zh-CN" altLang="en-US" sz="1400" dirty="0"/>
              <a:t>加入到当前节点的</a:t>
            </a:r>
            <a:r>
              <a:rPr lang="en-US" altLang="zh-CN" sz="1400" dirty="0"/>
              <a:t>uqueue</a:t>
            </a:r>
            <a:r>
              <a:rPr lang="zh-CN" altLang="en-US" sz="1400" dirty="0"/>
              <a:t>中</a:t>
            </a:r>
            <a:endParaRPr lang="zh-CN" altLang="en-US" sz="1400" dirty="0"/>
          </a:p>
          <a:p>
            <a:pPr lvl="1" eaLnBrk="1" hangingPunct="1">
              <a:lnSpc>
                <a:spcPct val="90000"/>
              </a:lnSpc>
              <a:buNone/>
            </a:pPr>
            <a:endParaRPr lang="en-US" altLang="zh-CN" sz="1400" dirty="0"/>
          </a:p>
          <a:p>
            <a:pPr lvl="1" eaLnBrk="1" hangingPunct="1">
              <a:lnSpc>
                <a:spcPct val="90000"/>
              </a:lnSpc>
              <a:buNone/>
            </a:pPr>
            <a:r>
              <a:rPr lang="zh-CN" altLang="en-US" sz="1400" dirty="0"/>
              <a:t>                      else  sendurl(url,n);   </a:t>
            </a:r>
            <a:r>
              <a:rPr lang="en-US" altLang="zh-CN" sz="1400" dirty="0"/>
              <a:t>// 当前节点不负责抓取该URL，</a:t>
            </a:r>
            <a:r>
              <a:rPr lang="zh-CN" altLang="en-US" sz="1400" dirty="0"/>
              <a:t>将url发到节点机n，并插入到n</a:t>
            </a:r>
            <a:r>
              <a:rPr lang="en-US" altLang="zh-CN" sz="1400" dirty="0"/>
              <a:t>					</a:t>
            </a:r>
            <a:r>
              <a:rPr lang="zh-CN" altLang="en-US" sz="1400" dirty="0"/>
              <a:t>的</a:t>
            </a:r>
            <a:r>
              <a:rPr lang="en-US" altLang="zh-CN" sz="1400" dirty="0"/>
              <a:t>uqueue</a:t>
            </a:r>
            <a:endParaRPr lang="zh-CN" altLang="en-US" sz="1400" dirty="0"/>
          </a:p>
          <a:p>
            <a:pPr lvl="1" eaLnBrk="1" hangingPunct="1">
              <a:lnSpc>
                <a:spcPct val="90000"/>
              </a:lnSpc>
              <a:buNone/>
            </a:pPr>
            <a:r>
              <a:rPr lang="zh-CN" altLang="en-US" sz="1400" dirty="0"/>
              <a:t>                     }</a:t>
            </a:r>
            <a:r>
              <a:rPr lang="en-US" altLang="zh-CN" sz="1400" dirty="0"/>
              <a:t> </a:t>
            </a:r>
            <a:endParaRPr lang="en-US" altLang="zh-CN" sz="1400" dirty="0"/>
          </a:p>
          <a:p>
            <a:pPr lvl="1" eaLnBrk="1" hangingPunct="1">
              <a:lnSpc>
                <a:spcPct val="90000"/>
              </a:lnSpc>
              <a:buNone/>
            </a:pPr>
            <a:r>
              <a:rPr lang="zh-CN" altLang="en-US" sz="1400" dirty="0"/>
              <a:t>            </a:t>
            </a:r>
            <a:r>
              <a:rPr lang="en-US" altLang="zh-CN" sz="1400" dirty="0"/>
              <a:t>}     // </a:t>
            </a:r>
            <a:r>
              <a:rPr lang="zh-CN" altLang="en-US" sz="1400" dirty="0"/>
              <a:t>未被访问加入到</a:t>
            </a:r>
            <a:r>
              <a:rPr lang="en-US" altLang="zh-CN" sz="1400" dirty="0"/>
              <a:t>uqueue</a:t>
            </a:r>
            <a:r>
              <a:rPr lang="zh-CN" altLang="en-US" sz="1400" dirty="0"/>
              <a:t>队列中</a:t>
            </a:r>
            <a:endParaRPr lang="zh-CN" altLang="en-US" sz="1400" dirty="0"/>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a:t>
            </a:r>
            <a:endParaRPr lang="en-US" altLang="zh-CN" sz="1600" dirty="0"/>
          </a:p>
          <a:p>
            <a:pPr eaLnBrk="1" hangingPunct="1">
              <a:lnSpc>
                <a:spcPct val="90000"/>
              </a:lnSpc>
            </a:pPr>
            <a:endParaRPr lang="en-US" altLang="zh-CN" sz="1600" dirty="0"/>
          </a:p>
        </p:txBody>
      </p:sp>
      <p:sp>
        <p:nvSpPr>
          <p:cNvPr id="30722" name="AutoShape 3"/>
          <p:cNvSpPr/>
          <p:nvPr/>
        </p:nvSpPr>
        <p:spPr>
          <a:xfrm rot="-10740000" flipH="1">
            <a:off x="1117283" y="3933825"/>
            <a:ext cx="74612" cy="1871663"/>
          </a:xfrm>
          <a:prstGeom prst="leftBracket">
            <a:avLst>
              <a:gd name="adj" fmla="val 283254"/>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20204" pitchFamily="34" charset="0"/>
            </a:endParaRPr>
          </a:p>
        </p:txBody>
      </p:sp>
      <p:sp>
        <p:nvSpPr>
          <p:cNvPr id="30723" name="AutoShape 4"/>
          <p:cNvSpPr/>
          <p:nvPr/>
        </p:nvSpPr>
        <p:spPr>
          <a:xfrm rot="-10740000" flipH="1">
            <a:off x="669608" y="2852738"/>
            <a:ext cx="76200" cy="3238500"/>
          </a:xfrm>
          <a:prstGeom prst="leftBracket">
            <a:avLst>
              <a:gd name="adj" fmla="val 480092"/>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20204" pitchFamily="34" charset="0"/>
            </a:endParaRPr>
          </a:p>
        </p:txBody>
      </p:sp>
      <p:sp>
        <p:nvSpPr>
          <p:cNvPr id="2" name="文本框 1"/>
          <p:cNvSpPr txBox="1"/>
          <p:nvPr/>
        </p:nvSpPr>
        <p:spPr>
          <a:xfrm>
            <a:off x="3707765" y="908685"/>
            <a:ext cx="4859020" cy="1014730"/>
          </a:xfrm>
          <a:prstGeom prst="rect">
            <a:avLst/>
          </a:prstGeom>
          <a:noFill/>
        </p:spPr>
        <p:txBody>
          <a:bodyPr wrap="square" rtlCol="0">
            <a:spAutoFit/>
          </a:bodyPr>
          <a:p>
            <a:r>
              <a:rPr lang="zh-CN" altLang="en-US" sz="1200">
                <a:solidFill>
                  <a:srgbClr val="0070C0"/>
                </a:solidFill>
              </a:rPr>
              <a:t>哈希运算是一种将输入数据（通常是任意长度的数据）转换为固定长度的散列值（哈希值）的过程。哈希函数采用输入数据并应用特定的算法，生成一个唯一的散列值。这个散列值通常是一个较短的固定长度的二进制字符串，不论输入数据的大小如何，输出散列值的长度是固定的。</a:t>
            </a:r>
            <a:endParaRPr lang="zh-CN" altLang="en-US" sz="12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151816"/>
    </mc:Choice>
    <mc:Fallback>
      <p:transition spd="slow" advTm="1518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第二章   网络信息获取</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rPr>
              <a:t>1</a:t>
            </a:r>
            <a:r>
              <a:rPr kumimoji="0" lang="zh-CN" altLang="en-US" sz="2400" b="1" dirty="0">
                <a:solidFill>
                  <a:srgbClr val="C00000"/>
                </a:solidFill>
                <a:latin typeface="Arial" panose="020B0604020202020204" pitchFamily="34" charset="0"/>
                <a:ea typeface="宋体" panose="02010600030101010101" pitchFamily="2" charset="-122"/>
              </a:rPr>
              <a:t>）  </a:t>
            </a:r>
            <a:r>
              <a:rPr kumimoji="0" lang="en-US" altLang="zh-CN" sz="2400" b="1" dirty="0">
                <a:solidFill>
                  <a:srgbClr val="C00000"/>
                </a:solidFill>
                <a:latin typeface="Arial" panose="020B0604020202020204" pitchFamily="34" charset="0"/>
                <a:ea typeface="宋体" panose="02010600030101010101" pitchFamily="2" charset="-122"/>
              </a:rPr>
              <a:t>Web</a:t>
            </a:r>
            <a:r>
              <a:rPr kumimoji="0" lang="zh-CN" altLang="en-US" sz="2400" b="1" dirty="0">
                <a:solidFill>
                  <a:srgbClr val="C00000"/>
                </a:solidFill>
                <a:latin typeface="Arial" panose="020B0604020202020204" pitchFamily="34" charset="0"/>
                <a:ea typeface="宋体" panose="02010600030101010101" pitchFamily="2" charset="-122"/>
              </a:rPr>
              <a:t>信息获取</a:t>
            </a:r>
            <a:endParaRPr kumimoji="0" lang="zh-CN" altLang="en-US"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sym typeface="+mn-ea"/>
              </a:rPr>
              <a:t>2</a:t>
            </a:r>
            <a:r>
              <a:rPr kumimoji="0" lang="zh-CN" altLang="en-US" sz="2400" b="1" dirty="0">
                <a:solidFill>
                  <a:schemeClr val="tx1"/>
                </a:solidFill>
                <a:latin typeface="Arial" panose="020B0604020202020204" pitchFamily="34" charset="0"/>
                <a:ea typeface="宋体" panose="02010600030101010101" pitchFamily="2" charset="-122"/>
                <a:sym typeface="+mn-ea"/>
              </a:rPr>
              <a:t>）  社交网络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rPr>
              <a:t>3</a:t>
            </a:r>
            <a:r>
              <a:rPr kumimoji="0" lang="zh-CN" altLang="en-US" sz="2400" b="1" dirty="0">
                <a:solidFill>
                  <a:schemeClr val="tx1"/>
                </a:solidFill>
                <a:latin typeface="Arial" panose="020B0604020202020204" pitchFamily="34" charset="0"/>
                <a:ea typeface="宋体" panose="02010600030101010101" pitchFamily="2" charset="-122"/>
              </a:rPr>
              <a:t>）  </a:t>
            </a:r>
            <a:r>
              <a:rPr kumimoji="0" lang="en-US" altLang="zh-CN" sz="2400" b="1" dirty="0">
                <a:solidFill>
                  <a:schemeClr val="tx1"/>
                </a:solidFill>
                <a:latin typeface="Arial" panose="020B0604020202020204" pitchFamily="34" charset="0"/>
                <a:ea typeface="宋体" panose="02010600030101010101" pitchFamily="2" charset="-122"/>
              </a:rPr>
              <a:t>P2P</a:t>
            </a:r>
            <a:r>
              <a:rPr kumimoji="0" lang="zh-CN" altLang="en-US" sz="2400" b="1" dirty="0">
                <a:solidFill>
                  <a:schemeClr val="tx1"/>
                </a:solidFill>
                <a:latin typeface="Arial" panose="020B0604020202020204" pitchFamily="34" charset="0"/>
                <a:ea typeface="宋体" panose="02010600030101010101" pitchFamily="2" charset="-122"/>
              </a:rPr>
              <a:t>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lang="zh-CN" altLang="en-US" sz="2400" b="1" dirty="0">
              <a:solidFill>
                <a:schemeClr val="tx1"/>
              </a:solidFill>
              <a:latin typeface="Arial" panose="020B0604020202020204" pitchFamily="34"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5130"/>
    </mc:Choice>
    <mc:Fallback>
      <p:transition spd="slow" advTm="3513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a:xfrm>
            <a:off x="430530" y="6350"/>
            <a:ext cx="7886700" cy="1325880"/>
          </a:xfrm>
        </p:spPr>
        <p:txBody>
          <a:bodyPr vert="horz" wrap="square" lIns="91440" tIns="45720" rIns="91440" bIns="45720" anchor="ctr"/>
          <a:lstStyle/>
          <a:p>
            <a:pPr eaLnBrk="1" hangingPunct="1"/>
            <a:r>
              <a:rPr lang="zh-CN" altLang="en-US" dirty="0"/>
              <a:t>挑战问题</a:t>
            </a:r>
            <a:endParaRPr lang="zh-CN" altLang="en-US" dirty="0"/>
          </a:p>
        </p:txBody>
      </p:sp>
      <p:sp>
        <p:nvSpPr>
          <p:cNvPr id="48130" name="Rectangle 3"/>
          <p:cNvSpPr>
            <a:spLocks noGrp="1"/>
          </p:cNvSpPr>
          <p:nvPr>
            <p:ph type="body" idx="4294967295"/>
          </p:nvPr>
        </p:nvSpPr>
        <p:spPr>
          <a:xfrm>
            <a:off x="430530" y="1466850"/>
            <a:ext cx="7886700" cy="4351655"/>
          </a:xfrm>
        </p:spPr>
        <p:txBody>
          <a:bodyPr vert="horz" wrap="square" lIns="91440" tIns="45720" rIns="91440" bIns="45720" anchor="t"/>
          <a:lstStyle/>
          <a:p>
            <a:pPr eaLnBrk="1" hangingPunct="1">
              <a:lnSpc>
                <a:spcPct val="150000"/>
              </a:lnSpc>
            </a:pPr>
            <a:r>
              <a:rPr lang="zh-CN" altLang="en-US" dirty="0"/>
              <a:t>网络信息发布技术多种多样</a:t>
            </a:r>
            <a:r>
              <a:rPr lang="en-US" altLang="zh-CN" dirty="0"/>
              <a:t>,Webpage</a:t>
            </a:r>
            <a:r>
              <a:rPr lang="zh-CN" altLang="en-US" dirty="0"/>
              <a:t>、</a:t>
            </a:r>
            <a:r>
              <a:rPr lang="en-US" altLang="zh-CN" dirty="0"/>
              <a:t>bbs</a:t>
            </a:r>
            <a:r>
              <a:rPr lang="zh-CN" altLang="en-US" dirty="0"/>
              <a:t>、</a:t>
            </a:r>
            <a:r>
              <a:rPr lang="en-US" altLang="zh-CN" dirty="0"/>
              <a:t>blog</a:t>
            </a:r>
            <a:r>
              <a:rPr lang="zh-CN" altLang="en-US" dirty="0"/>
              <a:t>、论坛、</a:t>
            </a:r>
            <a:r>
              <a:rPr lang="en-US" altLang="zh-CN" dirty="0"/>
              <a:t>BT</a:t>
            </a:r>
            <a:r>
              <a:rPr lang="zh-CN" altLang="en-US" dirty="0"/>
              <a:t>、</a:t>
            </a:r>
            <a:r>
              <a:rPr lang="en-US" altLang="zh-CN" dirty="0"/>
              <a:t>PPLive</a:t>
            </a:r>
            <a:r>
              <a:rPr lang="zh-CN" altLang="en-US" dirty="0"/>
              <a:t>、</a:t>
            </a:r>
            <a:r>
              <a:rPr lang="en-US" altLang="zh-CN" dirty="0"/>
              <a:t>PPStream</a:t>
            </a:r>
            <a:r>
              <a:rPr lang="zh-CN" altLang="en-US" dirty="0"/>
              <a:t>、</a:t>
            </a:r>
            <a:r>
              <a:rPr lang="en-US" altLang="zh-CN" dirty="0"/>
              <a:t>Java script</a:t>
            </a:r>
            <a:r>
              <a:rPr lang="zh-CN" altLang="en-US" dirty="0"/>
              <a:t>等等</a:t>
            </a:r>
            <a:endParaRPr lang="zh-CN" altLang="en-US" dirty="0"/>
          </a:p>
          <a:p>
            <a:pPr eaLnBrk="1" hangingPunct="1">
              <a:lnSpc>
                <a:spcPct val="150000"/>
              </a:lnSpc>
            </a:pPr>
            <a:r>
              <a:rPr lang="zh-CN" altLang="en-US" dirty="0"/>
              <a:t>音视频信息越来越多</a:t>
            </a:r>
            <a:endParaRPr lang="zh-CN" altLang="en-US" dirty="0"/>
          </a:p>
          <a:p>
            <a:pPr eaLnBrk="1" hangingPunct="1">
              <a:lnSpc>
                <a:spcPct val="150000"/>
              </a:lnSpc>
            </a:pPr>
            <a:r>
              <a:rPr lang="zh-CN" altLang="en-US" dirty="0"/>
              <a:t>规避爬虫的机制</a:t>
            </a:r>
            <a:endParaRPr lang="zh-CN" altLang="en-US" dirty="0"/>
          </a:p>
          <a:p>
            <a:pPr eaLnBrk="1" hangingPunct="1">
              <a:lnSpc>
                <a:spcPct val="150000"/>
              </a:lnSpc>
            </a:pPr>
            <a:r>
              <a:rPr lang="zh-CN" altLang="en-US" dirty="0"/>
              <a:t>海量信息处理</a:t>
            </a:r>
            <a:endParaRPr lang="zh-CN" altLang="en-US" dirty="0"/>
          </a:p>
          <a:p>
            <a:pPr eaLnBrk="1" hangingPunct="1">
              <a:lnSpc>
                <a:spcPct val="150000"/>
              </a:lnSpc>
            </a:pPr>
            <a:r>
              <a:rPr lang="zh-CN" altLang="en-US" dirty="0"/>
              <a:t>关键指标：效率、成功率、穿透、热点的发现能力</a:t>
            </a:r>
            <a:endParaRPr lang="zh-CN" altLang="en-US" dirty="0"/>
          </a:p>
          <a:p>
            <a:pPr eaLnBrk="1" hangingPunct="1">
              <a:lnSpc>
                <a:spcPct val="1500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10935"/>
    </mc:Choice>
    <mc:Fallback>
      <p:transition spd="slow" advTm="21093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US" altLang="zh-CN" dirty="0">
                <a:solidFill>
                  <a:schemeClr val="tx2">
                    <a:lumMod val="75000"/>
                    <a:lumOff val="25000"/>
                  </a:schemeClr>
                </a:solidFill>
              </a:rPr>
              <a:t>Python</a:t>
            </a:r>
            <a:r>
              <a:rPr lang="zh-CN" altLang="en-US" dirty="0">
                <a:solidFill>
                  <a:schemeClr val="tx2">
                    <a:lumMod val="75000"/>
                    <a:lumOff val="25000"/>
                  </a:schemeClr>
                </a:solidFill>
              </a:rPr>
              <a:t>中常用的爬虫相关库</a:t>
            </a:r>
            <a:endParaRPr lang="zh-CN" altLang="en-US" dirty="0">
              <a:solidFill>
                <a:schemeClr val="tx2">
                  <a:lumMod val="75000"/>
                  <a:lumOff val="25000"/>
                </a:schemeClr>
              </a:solidFill>
            </a:endParaRPr>
          </a:p>
        </p:txBody>
      </p:sp>
      <p:sp>
        <p:nvSpPr>
          <p:cNvPr id="3" name="内容占位符 2"/>
          <p:cNvSpPr>
            <a:spLocks noGrp="1"/>
          </p:cNvSpPr>
          <p:nvPr>
            <p:ph idx="1"/>
          </p:nvPr>
        </p:nvSpPr>
        <p:spPr>
          <a:xfrm>
            <a:off x="539552" y="1340768"/>
            <a:ext cx="7886700" cy="4474845"/>
          </a:xfrm>
        </p:spPr>
        <p:txBody>
          <a:bodyPr/>
          <a:lstStyle/>
          <a:p>
            <a:pPr>
              <a:lnSpc>
                <a:spcPct val="150000"/>
              </a:lnSpc>
            </a:pPr>
            <a:r>
              <a:rPr lang="zh-CN" altLang="en-US" sz="2800" dirty="0"/>
              <a:t>简单爬虫设计</a:t>
            </a:r>
            <a:endParaRPr lang="en-US" altLang="zh-CN" sz="2800" dirty="0"/>
          </a:p>
          <a:p>
            <a:pPr lvl="1">
              <a:lnSpc>
                <a:spcPct val="150000"/>
              </a:lnSpc>
            </a:pPr>
            <a:r>
              <a:rPr lang="zh-CN" altLang="en-US" sz="2800" dirty="0"/>
              <a:t>入门库：</a:t>
            </a:r>
            <a:endParaRPr lang="en-US" altLang="zh-CN" sz="2800" dirty="0"/>
          </a:p>
          <a:p>
            <a:pPr lvl="2">
              <a:lnSpc>
                <a:spcPct val="150000"/>
              </a:lnSpc>
            </a:pPr>
            <a:r>
              <a:rPr lang="zh-CN" altLang="en-US" sz="2800" dirty="0"/>
              <a:t>下载网页：</a:t>
            </a:r>
            <a:r>
              <a:rPr lang="en-US" altLang="zh-CN" sz="2800" dirty="0" err="1">
                <a:solidFill>
                  <a:srgbClr val="C00000"/>
                </a:solidFill>
              </a:rPr>
              <a:t>urllib</a:t>
            </a:r>
            <a:r>
              <a:rPr lang="zh-CN" altLang="en-US" sz="2800" dirty="0">
                <a:solidFill>
                  <a:srgbClr val="C00000"/>
                </a:solidFill>
              </a:rPr>
              <a:t>，</a:t>
            </a:r>
            <a:r>
              <a:rPr lang="en-US" altLang="zh-CN" sz="2800" dirty="0">
                <a:solidFill>
                  <a:srgbClr val="C00000"/>
                </a:solidFill>
              </a:rPr>
              <a:t>Requests</a:t>
            </a:r>
            <a:endParaRPr lang="en-US" altLang="zh-CN" sz="2800" dirty="0">
              <a:solidFill>
                <a:srgbClr val="C00000"/>
              </a:solidFill>
            </a:endParaRPr>
          </a:p>
          <a:p>
            <a:pPr lvl="2">
              <a:lnSpc>
                <a:spcPct val="150000"/>
              </a:lnSpc>
            </a:pPr>
            <a:r>
              <a:rPr lang="zh-CN" altLang="en-US" sz="2800" dirty="0"/>
              <a:t>解析网页：</a:t>
            </a:r>
            <a:r>
              <a:rPr lang="en-US" altLang="zh-CN" sz="2800" dirty="0" err="1">
                <a:solidFill>
                  <a:srgbClr val="C00000"/>
                </a:solidFill>
              </a:rPr>
              <a:t>BeautifulSoup</a:t>
            </a:r>
            <a:endParaRPr lang="en-US" altLang="zh-CN" sz="2800" dirty="0">
              <a:solidFill>
                <a:srgbClr val="C00000"/>
              </a:solidFill>
            </a:endParaRPr>
          </a:p>
          <a:p>
            <a:pPr lvl="2">
              <a:lnSpc>
                <a:spcPct val="150000"/>
              </a:lnSpc>
            </a:pPr>
            <a:r>
              <a:rPr lang="zh-CN" altLang="en-US" sz="2800" dirty="0"/>
              <a:t>模拟交互，处理</a:t>
            </a:r>
            <a:r>
              <a:rPr lang="en-US" altLang="zh-CN" sz="2800" dirty="0"/>
              <a:t>JS</a:t>
            </a:r>
            <a:r>
              <a:rPr lang="zh-CN" altLang="en-US" sz="2800" dirty="0"/>
              <a:t>动态网页：</a:t>
            </a:r>
            <a:r>
              <a:rPr lang="en-US" altLang="zh-CN" sz="2800" dirty="0">
                <a:solidFill>
                  <a:srgbClr val="C00000"/>
                </a:solidFill>
              </a:rPr>
              <a:t>Selenium</a:t>
            </a:r>
            <a:endParaRPr lang="en-US" altLang="zh-CN" sz="2800" dirty="0">
              <a:solidFill>
                <a:srgbClr val="C00000"/>
              </a:solidFill>
            </a:endParaRPr>
          </a:p>
          <a:p>
            <a:pPr>
              <a:lnSpc>
                <a:spcPct val="150000"/>
              </a:lnSpc>
            </a:pPr>
            <a:r>
              <a:rPr lang="zh-CN" altLang="en-US" sz="2800" dirty="0"/>
              <a:t>高级爬虫框架</a:t>
            </a:r>
            <a:r>
              <a:rPr lang="en-US" altLang="zh-CN" sz="2800" dirty="0" err="1"/>
              <a:t>Scrapy</a:t>
            </a:r>
            <a:endParaRPr lang="en-US" altLang="zh-CN" sz="2800" dirty="0"/>
          </a:p>
          <a:p>
            <a:endParaRPr lang="en-US" altLang="zh-CN" dirty="0"/>
          </a:p>
          <a:p>
            <a:pPr marL="457200" lvl="1" indent="0">
              <a:buNone/>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358775" y="6350"/>
            <a:ext cx="7886700" cy="1325880"/>
          </a:xfrm>
        </p:spPr>
        <p:txBody>
          <a:bodyPr vert="horz" wrap="square" lIns="91440" tIns="45720" rIns="91440" bIns="45720" anchor="ctr"/>
          <a:lstStyle/>
          <a:p>
            <a:pPr eaLnBrk="1" hangingPunct="1"/>
            <a:r>
              <a:rPr lang="zh-CN" altLang="en-US" dirty="0"/>
              <a:t>索引器</a:t>
            </a:r>
            <a:endParaRPr lang="zh-CN" altLang="en-US" dirty="0"/>
          </a:p>
        </p:txBody>
      </p:sp>
      <p:sp>
        <p:nvSpPr>
          <p:cNvPr id="32770" name="Rectangle 3"/>
          <p:cNvSpPr>
            <a:spLocks noGrp="1"/>
          </p:cNvSpPr>
          <p:nvPr>
            <p:ph type="body" idx="4294967295"/>
          </p:nvPr>
        </p:nvSpPr>
        <p:spPr>
          <a:xfrm>
            <a:off x="881380" y="1197610"/>
            <a:ext cx="7545070" cy="4953000"/>
          </a:xfrm>
        </p:spPr>
        <p:txBody>
          <a:bodyPr vert="horz" wrap="square" lIns="91440" tIns="45720" rIns="91440" bIns="45720" anchor="t"/>
          <a:lstStyle/>
          <a:p>
            <a:pPr marL="0" indent="0" eaLnBrk="1" hangingPunct="1">
              <a:buNone/>
            </a:pPr>
            <a:r>
              <a:rPr lang="en-US" altLang="zh-CN" sz="2400" dirty="0"/>
              <a:t>2</a:t>
            </a:r>
            <a:r>
              <a:rPr lang="zh-CN" altLang="en-US" sz="2400" dirty="0"/>
              <a:t>、</a:t>
            </a:r>
            <a:r>
              <a:rPr lang="zh-CN" altLang="en-US" sz="2400" dirty="0">
                <a:highlight>
                  <a:srgbClr val="FFFF00"/>
                </a:highlight>
              </a:rPr>
              <a:t>索引器</a:t>
            </a:r>
            <a:endParaRPr lang="zh-CN" altLang="en-US" sz="2400" dirty="0"/>
          </a:p>
          <a:p>
            <a:pPr lvl="1" eaLnBrk="1" hangingPunct="1">
              <a:lnSpc>
                <a:spcPct val="100000"/>
              </a:lnSpc>
            </a:pPr>
            <a:r>
              <a:rPr lang="zh-CN" altLang="en-US" sz="2400" dirty="0"/>
              <a:t>索引器的功能是</a:t>
            </a:r>
            <a:r>
              <a:rPr lang="zh-CN" altLang="en-US" sz="2400" b="1" dirty="0">
                <a:highlight>
                  <a:srgbClr val="FFFF00"/>
                </a:highlight>
              </a:rPr>
              <a:t>理解搜索器所搜索的信息，从中抽取出索引项，用于表示文档以及生成文档库的索引表</a:t>
            </a:r>
            <a:r>
              <a:rPr lang="zh-CN" altLang="en-US" sz="2400" dirty="0">
                <a:highlight>
                  <a:srgbClr val="FFFF00"/>
                </a:highlight>
              </a:rPr>
              <a:t>。</a:t>
            </a:r>
            <a:endParaRPr lang="zh-CN" altLang="en-US" sz="2400" dirty="0">
              <a:highlight>
                <a:srgbClr val="FFFF00"/>
              </a:highlight>
            </a:endParaRPr>
          </a:p>
          <a:p>
            <a:pPr lvl="1" eaLnBrk="1" hangingPunct="1"/>
            <a:r>
              <a:rPr lang="zh-CN" altLang="en-US" sz="2400" b="1" dirty="0">
                <a:solidFill>
                  <a:srgbClr val="0000FF"/>
                </a:solidFill>
              </a:rPr>
              <a:t>客观项</a:t>
            </a:r>
            <a:r>
              <a:rPr lang="zh-CN" altLang="en-US" sz="2400" dirty="0">
                <a:highlight>
                  <a:srgbClr val="FFFF00"/>
                </a:highlight>
              </a:rPr>
              <a:t>与文档的语意内容无关</a:t>
            </a:r>
            <a:r>
              <a:rPr lang="zh-CN" altLang="en-US" sz="2400" dirty="0"/>
              <a:t>，如作者名、</a:t>
            </a:r>
            <a:r>
              <a:rPr lang="en-US" altLang="zh-CN" sz="2400" dirty="0"/>
              <a:t>URL</a:t>
            </a:r>
            <a:r>
              <a:rPr lang="zh-CN" altLang="en-US" sz="2400" dirty="0"/>
              <a:t>、更新时间、编码、长度、链接流行度（</a:t>
            </a:r>
            <a:r>
              <a:rPr lang="en-US" altLang="zh-CN" sz="2400" dirty="0"/>
              <a:t>Link Popularity</a:t>
            </a:r>
            <a:r>
              <a:rPr lang="zh-CN" altLang="en-US" sz="2400" dirty="0"/>
              <a:t>）等等；</a:t>
            </a:r>
            <a:endParaRPr lang="zh-CN" altLang="en-US" sz="2400" dirty="0"/>
          </a:p>
          <a:p>
            <a:pPr lvl="1" eaLnBrk="1" hangingPunct="1"/>
            <a:r>
              <a:rPr lang="zh-CN" altLang="en-US" sz="2400" b="1" dirty="0">
                <a:solidFill>
                  <a:srgbClr val="0000FF"/>
                </a:solidFill>
              </a:rPr>
              <a:t>内容索引项</a:t>
            </a:r>
            <a:r>
              <a:rPr lang="zh-CN" altLang="en-US" sz="2400" dirty="0"/>
              <a:t>是用来</a:t>
            </a:r>
            <a:r>
              <a:rPr lang="zh-CN" altLang="en-US" sz="2400" dirty="0">
                <a:highlight>
                  <a:srgbClr val="FFFF00"/>
                </a:highlight>
              </a:rPr>
              <a:t>反映文档内容的</a:t>
            </a:r>
            <a:r>
              <a:rPr lang="zh-CN" altLang="en-US" sz="2400" dirty="0"/>
              <a:t>，如关键词及其权重、短语、单字等等。</a:t>
            </a:r>
            <a:endParaRPr lang="zh-CN" altLang="en-US" sz="2400" dirty="0"/>
          </a:p>
          <a:p>
            <a:pPr lvl="1" eaLnBrk="1" hangingPunct="1"/>
            <a:r>
              <a:rPr lang="zh-CN" altLang="en-US" sz="2400" b="1" dirty="0">
                <a:solidFill>
                  <a:srgbClr val="0000FF"/>
                </a:solidFill>
              </a:rPr>
              <a:t>内容索引项</a:t>
            </a:r>
            <a:r>
              <a:rPr lang="zh-CN" altLang="en-US" sz="2400" dirty="0"/>
              <a:t>可以分为单索引项和多索引项（或称短语索引项）两种。</a:t>
            </a:r>
            <a:r>
              <a:rPr lang="zh-CN" altLang="en-US" sz="2400" b="1" dirty="0">
                <a:solidFill>
                  <a:srgbClr val="0000FF"/>
                </a:solidFill>
              </a:rPr>
              <a:t>对于中文等连续书写的语言，必须进行词语的切分</a:t>
            </a:r>
            <a:endParaRPr lang="zh-CN" altLang="en-US" sz="2400" b="1" dirty="0">
              <a:solidFill>
                <a:srgbClr val="0000FF"/>
              </a:solidFill>
            </a:endParaRPr>
          </a:p>
          <a:p>
            <a:pPr lvl="1" eaLnBrk="1" hangingPunct="1"/>
            <a:r>
              <a:rPr lang="zh-CN" altLang="en-US" sz="2400" dirty="0"/>
              <a:t>挑战性问题：</a:t>
            </a:r>
            <a:r>
              <a:rPr lang="zh-CN" altLang="en-US" sz="2400" b="1" dirty="0">
                <a:solidFill>
                  <a:srgbClr val="FF00FF"/>
                </a:solidFill>
              </a:rPr>
              <a:t>分类准确性、热点评价、权重评价</a:t>
            </a:r>
            <a:endParaRPr lang="zh-CN" altLang="en-US" sz="2400" b="1" dirty="0">
              <a:solidFill>
                <a:srgbClr val="FF00FF"/>
              </a:solidFill>
            </a:endParaRPr>
          </a:p>
          <a:p>
            <a:pPr lvl="1" eaLnBrk="1" hangingPunct="1"/>
            <a:endParaRPr lang="zh-CN" altLang="en-US" sz="2400" b="1" dirty="0">
              <a:solidFill>
                <a:srgbClr val="FF00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28650" y="365127"/>
            <a:ext cx="7886700" cy="388936"/>
          </a:xfrm>
          <a:prstGeom prst="rect">
            <a:avLst/>
          </a:prstGeom>
        </p:spPr>
        <p:txBody>
          <a:bodyPr vert="horz" lIns="91440" tIns="45720" rIns="91440" bIns="45720" rtlCol="0" anchor="ctr">
            <a:normAutofit fontScale="8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6" name="Rectangle 3"/>
          <p:cNvSpPr txBox="1">
            <a:spLocks noChangeArrowheads="1"/>
          </p:cNvSpPr>
          <p:nvPr/>
        </p:nvSpPr>
        <p:spPr>
          <a:xfrm>
            <a:off x="467544" y="1124744"/>
            <a:ext cx="8497069" cy="50061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a:t>在</a:t>
            </a:r>
            <a:r>
              <a:rPr lang="en-US" altLang="zh-CN"/>
              <a:t>Google</a:t>
            </a:r>
            <a:r>
              <a:rPr lang="zh-CN" altLang="en-US"/>
              <a:t>中搜索“体育新闻”</a:t>
            </a:r>
            <a:endParaRPr lang="zh-CN" altLang="en-US"/>
          </a:p>
          <a:p>
            <a:pPr fontAlgn="auto">
              <a:spcAft>
                <a:spcPts val="0"/>
              </a:spcAft>
            </a:pPr>
            <a:endParaRPr lang="zh-CN" altLang="en-US"/>
          </a:p>
          <a:p>
            <a:pPr lvl="1" fontAlgn="auto">
              <a:spcAft>
                <a:spcPts val="0"/>
              </a:spcAft>
            </a:pPr>
            <a:endParaRPr lang="en-US" altLang="zh-CN"/>
          </a:p>
        </p:txBody>
      </p:sp>
      <p:pic>
        <p:nvPicPr>
          <p:cNvPr id="7" name="Picture 4"/>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1628800"/>
            <a:ext cx="6480719" cy="460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查询词和文档的相关性</a:t>
            </a:r>
            <a:endParaRPr lang="zh-CN" altLang="en-US"/>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a:t>
            </a:r>
            <a:r>
              <a:rPr kumimoji="0" lang="en-US" altLang="zh-CN"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Google</a:t>
            </a: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中搜索“</a:t>
            </a:r>
            <a:r>
              <a:rPr kumimoji="0" lang="zh-CN" altLang="en-US" sz="3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搜索引擎工作的简要过程如下</a:t>
            </a: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针对查询词“体育新闻”进行</a:t>
            </a:r>
            <a:r>
              <a:rPr kumimoji="0" lang="zh-CN" altLang="en-US" sz="2400" b="0" i="0" u="none" strike="noStrike" kern="1200" cap="none" spc="0" normalizeH="0" baseline="0" noProof="0" dirty="0">
                <a:ln>
                  <a:noFill/>
                </a:ln>
                <a:solidFill>
                  <a:srgbClr val="000000"/>
                </a:solidFill>
                <a:effectLst/>
                <a:highlight>
                  <a:srgbClr val="FFFF00"/>
                </a:highlight>
                <a:uLnTx/>
                <a:uFillTx/>
                <a:latin typeface="Arial" panose="020B0604020202020204"/>
                <a:ea typeface="宋体" panose="02010600030101010101" pitchFamily="2" charset="-122"/>
                <a:cs typeface="+mn-cs"/>
              </a:rPr>
              <a:t>分词</a:t>
            </a:r>
            <a:r>
              <a:rPr kumimoji="0" lang="en-US" altLang="zh-CN"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根据建立的</a:t>
            </a:r>
            <a:r>
              <a:rPr kumimoji="0" lang="zh-CN" altLang="en-US" sz="2400" b="0" i="0" u="none" strike="noStrike" kern="1200" cap="none" spc="0" normalizeH="0" baseline="0" noProof="0" dirty="0">
                <a:ln>
                  <a:noFill/>
                </a:ln>
                <a:solidFill>
                  <a:srgbClr val="000000"/>
                </a:solidFill>
                <a:effectLst/>
                <a:highlight>
                  <a:srgbClr val="FFFF00"/>
                </a:highlight>
                <a:uLnTx/>
                <a:uFillTx/>
                <a:latin typeface="Arial" panose="020B0604020202020204"/>
                <a:ea typeface="宋体" panose="02010600030101010101" pitchFamily="2" charset="-122"/>
                <a:cs typeface="+mn-cs"/>
              </a:rPr>
              <a:t>倒排索引</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，将同时包含“</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”和“</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”的文档返回，并</a:t>
            </a:r>
            <a:r>
              <a:rPr kumimoji="0" lang="zh-CN" altLang="en-US" sz="2400" b="0" i="0" u="none" strike="noStrike" kern="1200" cap="none" spc="0" normalizeH="0" baseline="0" noProof="0" dirty="0">
                <a:ln>
                  <a:noFill/>
                </a:ln>
                <a:solidFill>
                  <a:srgbClr val="000000"/>
                </a:solidFill>
                <a:effectLst/>
                <a:highlight>
                  <a:srgbClr val="FFFF00"/>
                </a:highlight>
                <a:uLnTx/>
                <a:uFillTx/>
                <a:latin typeface="Arial" panose="020B0604020202020204"/>
                <a:ea typeface="宋体" panose="02010600030101010101" pitchFamily="2" charset="-122"/>
                <a:cs typeface="+mn-cs"/>
              </a:rPr>
              <a:t>根据</a:t>
            </a:r>
            <a:r>
              <a:rPr kumimoji="0" lang="zh-CN" altLang="en-US" sz="2400" b="0" i="0" u="none" strike="noStrike" kern="1200" cap="none" spc="0" normalizeH="0" baseline="0" noProof="0" dirty="0">
                <a:ln>
                  <a:noFill/>
                </a:ln>
                <a:solidFill>
                  <a:srgbClr val="FF3300"/>
                </a:solidFill>
                <a:effectLst/>
                <a:highlight>
                  <a:srgbClr val="FFFF00"/>
                </a:highlight>
                <a:uLnTx/>
                <a:uFillTx/>
                <a:latin typeface="Arial" panose="020B0604020202020204"/>
                <a:ea typeface="宋体" panose="02010600030101010101" pitchFamily="2" charset="-122"/>
                <a:cs typeface="+mn-cs"/>
              </a:rPr>
              <a:t>相关性</a:t>
            </a:r>
            <a:r>
              <a:rPr kumimoji="0" lang="zh-CN" altLang="en-US" sz="2400" b="0" i="0" u="none" strike="noStrike" kern="1200" cap="none" spc="0" normalizeH="0" baseline="0" noProof="0" dirty="0">
                <a:ln>
                  <a:noFill/>
                </a:ln>
                <a:solidFill>
                  <a:srgbClr val="000000"/>
                </a:solidFill>
                <a:effectLst/>
                <a:highlight>
                  <a:srgbClr val="FFFF00"/>
                </a:highlight>
                <a:uLnTx/>
                <a:uFillTx/>
                <a:latin typeface="Arial" panose="020B0604020202020204"/>
                <a:ea typeface="宋体" panose="02010600030101010101" pitchFamily="2" charset="-122"/>
                <a:cs typeface="+mn-cs"/>
              </a:rPr>
              <a:t>进行排序</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这里的相关性主要是基于</a:t>
            </a:r>
            <a:r>
              <a:rPr kumimoji="0" lang="zh-CN" altLang="en-US" sz="2000" b="0" i="0" u="none" strike="noStrike" kern="1200" cap="none" spc="0" normalizeH="0" baseline="0" noProof="0" dirty="0">
                <a:ln>
                  <a:noFill/>
                </a:ln>
                <a:solidFill>
                  <a:srgbClr val="FF0000"/>
                </a:solidFill>
                <a:effectLst/>
                <a:highlight>
                  <a:srgbClr val="FFFF00"/>
                </a:highlight>
                <a:uLnTx/>
                <a:uFillTx/>
                <a:latin typeface="Arial" panose="020B0604020202020204"/>
                <a:ea typeface="宋体" panose="02010600030101010101" pitchFamily="2" charset="-122"/>
                <a:cs typeface="+mn-cs"/>
              </a:rPr>
              <a:t>内容的相关性</a:t>
            </a:r>
            <a:endParaRPr kumimoji="0" lang="zh-CN" altLang="en-US" sz="2000" b="0" i="0" u="none" strike="noStrike" kern="1200" cap="none" spc="0" normalizeH="0" baseline="0" noProof="0" dirty="0">
              <a:ln>
                <a:noFill/>
              </a:ln>
              <a:solidFill>
                <a:srgbClr val="FF0000"/>
              </a:solidFill>
              <a:effectLst/>
              <a:highlight>
                <a:srgbClr val="FFFF00"/>
              </a:highligh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，虽然也包含大量的查询词，但却并非满足用户需要的文档，如下图，一个网页中虽然出现了四次“体育新闻”但却不是用户所需要的</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因此，</a:t>
            </a:r>
            <a:r>
              <a:rPr kumimoji="0" lang="zh-CN" altLang="en-US" sz="2000" b="0" i="0" u="none" strike="noStrike" kern="1200" cap="none" spc="0" normalizeH="0" baseline="0" noProof="0" dirty="0">
                <a:ln>
                  <a:noFill/>
                </a:ln>
                <a:solidFill>
                  <a:srgbClr val="000000"/>
                </a:solidFill>
                <a:effectLst/>
                <a:highlight>
                  <a:srgbClr val="FFFF00"/>
                </a:highlight>
                <a:uLnTx/>
                <a:uFillTx/>
                <a:latin typeface="Arial" panose="020B0604020202020204"/>
                <a:ea typeface="宋体" panose="02010600030101010101" pitchFamily="2" charset="-122"/>
                <a:cs typeface="+mn-cs"/>
              </a:rPr>
              <a:t>页面</a:t>
            </a:r>
            <a:r>
              <a:rPr kumimoji="0" lang="zh-CN" altLang="en-US" sz="2000" b="0" i="0" u="none" strike="noStrike" kern="1200" cap="none" spc="0" normalizeH="0" baseline="0" noProof="0" dirty="0">
                <a:ln>
                  <a:noFill/>
                </a:ln>
                <a:solidFill>
                  <a:srgbClr val="FF0000"/>
                </a:solidFill>
                <a:effectLst/>
                <a:highlight>
                  <a:srgbClr val="FFFF00"/>
                </a:highlight>
                <a:uLnTx/>
                <a:uFillTx/>
                <a:latin typeface="Arial" panose="020B0604020202020204"/>
                <a:ea typeface="宋体" panose="02010600030101010101" pitchFamily="2" charset="-122"/>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在网页排序中也起着很重要的作用</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2" name="文本框 1"/>
          <p:cNvSpPr txBox="1"/>
          <p:nvPr/>
        </p:nvSpPr>
        <p:spPr>
          <a:xfrm>
            <a:off x="1500505" y="5949315"/>
            <a:ext cx="5782310" cy="460375"/>
          </a:xfrm>
          <a:prstGeom prst="rect">
            <a:avLst/>
          </a:prstGeom>
          <a:noFill/>
        </p:spPr>
        <p:txBody>
          <a:bodyPr wrap="square" rtlCol="0">
            <a:spAutoFit/>
          </a:bodyPr>
          <a:p>
            <a:r>
              <a:rPr lang="zh-CN" altLang="en-US" sz="1200">
                <a:solidFill>
                  <a:srgbClr val="0070C0"/>
                </a:solidFill>
              </a:rPr>
              <a:t>倒排索引的主要思想是将文档中的</a:t>
            </a:r>
            <a:r>
              <a:rPr lang="zh-CN" altLang="en-US" sz="1200">
                <a:solidFill>
                  <a:srgbClr val="FF0000"/>
                </a:solidFill>
              </a:rPr>
              <a:t>关键词</a:t>
            </a:r>
            <a:r>
              <a:rPr lang="zh-CN" altLang="en-US" sz="1200">
                <a:solidFill>
                  <a:srgbClr val="0070C0"/>
                </a:solidFill>
              </a:rPr>
              <a:t>（或术语）与它们所出现的</a:t>
            </a:r>
            <a:r>
              <a:rPr lang="zh-CN" altLang="en-US" sz="1200">
                <a:solidFill>
                  <a:srgbClr val="FF0000"/>
                </a:solidFill>
              </a:rPr>
              <a:t>文档位置</a:t>
            </a:r>
            <a:r>
              <a:rPr lang="zh-CN" altLang="en-US" sz="1200">
                <a:solidFill>
                  <a:srgbClr val="0070C0"/>
                </a:solidFill>
              </a:rPr>
              <a:t>建立关联，从而能够以非常高效的方式</a:t>
            </a:r>
            <a:r>
              <a:rPr lang="zh-CN" altLang="en-US" sz="1200">
                <a:solidFill>
                  <a:srgbClr val="FF0000"/>
                </a:solidFill>
              </a:rPr>
              <a:t>查找包含特定关键词的文档</a:t>
            </a:r>
            <a:r>
              <a:rPr lang="zh-CN" altLang="en-US" sz="1200">
                <a:solidFill>
                  <a:srgbClr val="0070C0"/>
                </a:solidFill>
              </a:rPr>
              <a:t>。</a:t>
            </a:r>
            <a:endParaRPr lang="zh-CN" altLang="en-US" sz="120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7"/>
            <a:ext cx="7886700" cy="471586"/>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endParaRPr lang="zh-CN" altLang="en-US" dirty="0"/>
          </a:p>
        </p:txBody>
      </p:sp>
      <p:sp>
        <p:nvSpPr>
          <p:cNvPr id="4" name="Rectangle 3"/>
          <p:cNvSpPr txBox="1">
            <a:spLocks noChangeArrowheads="1"/>
          </p:cNvSpPr>
          <p:nvPr/>
        </p:nvSpPr>
        <p:spPr>
          <a:xfrm>
            <a:off x="628650" y="1268760"/>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dirty="0"/>
              <a:t>在</a:t>
            </a:r>
            <a:r>
              <a:rPr lang="en-US" altLang="zh-CN" dirty="0"/>
              <a:t>Google</a:t>
            </a:r>
            <a:r>
              <a:rPr lang="zh-CN" altLang="en-US" dirty="0"/>
              <a:t>中搜索“体育新闻”</a:t>
            </a:r>
            <a:endParaRPr lang="zh-CN" altLang="en-US" dirty="0"/>
          </a:p>
          <a:p>
            <a:pPr lvl="1" fontAlgn="auto">
              <a:spcAft>
                <a:spcPts val="0"/>
              </a:spcAft>
            </a:pPr>
            <a:endParaRPr lang="zh-CN" altLang="en-US" dirty="0"/>
          </a:p>
          <a:p>
            <a:pPr lvl="1" fontAlgn="auto">
              <a:spcAft>
                <a:spcPts val="0"/>
              </a:spcAft>
            </a:pPr>
            <a:endParaRPr lang="zh-CN" altLang="en-US" dirty="0"/>
          </a:p>
          <a:p>
            <a:pPr lvl="1" fontAlgn="auto">
              <a:spcAft>
                <a:spcPts val="0"/>
              </a:spcAft>
            </a:pPr>
            <a:endParaRPr lang="zh-CN" altLang="en-US" dirty="0"/>
          </a:p>
          <a:p>
            <a:pPr fontAlgn="auto">
              <a:spcAft>
                <a:spcPts val="0"/>
              </a:spcAft>
            </a:pPr>
            <a:endParaRPr lang="zh-CN" altLang="en-US" dirty="0"/>
          </a:p>
          <a:p>
            <a:pPr fontAlgn="auto">
              <a:spcAft>
                <a:spcPts val="0"/>
              </a:spcAft>
            </a:pPr>
            <a:endParaRPr lang="en-US" altLang="zh-CN" dirty="0"/>
          </a:p>
        </p:txBody>
      </p:sp>
      <p:pic>
        <p:nvPicPr>
          <p:cNvPr id="5" name="Picture 4"/>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1844824"/>
            <a:ext cx="6048672" cy="4207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查询词和文档的相关性</a:t>
            </a:r>
            <a:endParaRPr lang="zh-CN" altLang="en-US"/>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a:t>
            </a:r>
            <a:r>
              <a:rPr kumimoji="0" lang="en-US" altLang="zh-CN"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Google</a:t>
            </a: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中搜索“</a:t>
            </a:r>
            <a:r>
              <a:rPr kumimoji="0" lang="zh-CN" altLang="en-US" sz="3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搜索引擎工作的简要过程如下</a:t>
            </a: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针对查询词“体育新闻”进行分词</a:t>
            </a:r>
            <a:r>
              <a:rPr kumimoji="0" lang="en-US" altLang="zh-CN"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根据建立的倒排索引，将同时包含“</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体育</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”和“</a:t>
            </a:r>
            <a:r>
              <a:rPr kumimoji="0" lang="zh-CN" altLang="en-US" sz="24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新闻</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”的文档返回，并根据</a:t>
            </a:r>
            <a:r>
              <a:rPr kumimoji="0" lang="zh-CN" altLang="en-US" sz="2400" b="0" i="0" u="none" strike="noStrike" kern="1200" cap="none" spc="0" normalizeH="0" baseline="0" noProof="0" dirty="0">
                <a:ln>
                  <a:noFill/>
                </a:ln>
                <a:solidFill>
                  <a:srgbClr val="FF3300"/>
                </a:solidFill>
                <a:effectLst/>
                <a:uLnTx/>
                <a:uFillTx/>
                <a:latin typeface="Arial" panose="020B0604020202020204"/>
                <a:ea typeface="宋体" panose="02010600030101010101" pitchFamily="2" charset="-122"/>
                <a:cs typeface="+mn-cs"/>
              </a:rPr>
              <a:t>相关性</a:t>
            </a:r>
            <a:r>
              <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进行排序</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这里的相关性主要是基于</a:t>
            </a:r>
            <a:r>
              <a:rPr kumimoji="0" lang="zh-CN" altLang="en-US" sz="20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内容的相关性</a:t>
            </a:r>
            <a:endParaRPr kumimoji="0" lang="zh-CN" altLang="en-US" sz="20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，虽然也包含大量的查询词，但却并非满足用户需要的文档，如下图，一个网页中虽然出现了四次“体育新闻”但却不是用户所需要的</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defRPr/>
            </a:pP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因此，页面</a:t>
            </a:r>
            <a:r>
              <a:rPr kumimoji="0" lang="zh-CN" altLang="en-US" sz="20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在网页排序中也起着很重要的作用</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endParaRPr lang="zh-CN" altLang="en-US" dirty="0"/>
          </a:p>
        </p:txBody>
      </p:sp>
      <p:sp>
        <p:nvSpPr>
          <p:cNvPr id="4" name="Rectangle 3"/>
          <p:cNvSpPr txBox="1">
            <a:spLocks noChangeArrowheads="1"/>
          </p:cNvSpPr>
          <p:nvPr/>
        </p:nvSpPr>
        <p:spPr>
          <a:xfrm>
            <a:off x="468313" y="1412875"/>
            <a:ext cx="8229600" cy="38623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t>如何</a:t>
            </a:r>
            <a:r>
              <a:rPr lang="zh-CN" altLang="en-US" sz="2000" dirty="0">
                <a:highlight>
                  <a:srgbClr val="FFFF00"/>
                </a:highlight>
              </a:rPr>
              <a:t>度量网页本身的重要性</a:t>
            </a:r>
            <a:r>
              <a:rPr lang="zh-CN" altLang="en-US" sz="2000" dirty="0"/>
              <a:t>呢？</a:t>
            </a:r>
            <a:endParaRPr lang="zh-CN" altLang="en-US" sz="2000" dirty="0"/>
          </a:p>
          <a:p>
            <a:pPr lvl="1" fontAlgn="auto">
              <a:lnSpc>
                <a:spcPct val="100000"/>
              </a:lnSpc>
              <a:spcAft>
                <a:spcPts val="0"/>
              </a:spcAft>
            </a:pPr>
            <a:r>
              <a:rPr lang="zh-CN" altLang="en-US" sz="2000" dirty="0"/>
              <a:t>互联网上的每一篇</a:t>
            </a:r>
            <a:r>
              <a:rPr lang="en-US" altLang="zh-CN" sz="2000" dirty="0"/>
              <a:t>html</a:t>
            </a:r>
            <a:r>
              <a:rPr lang="zh-CN" altLang="en-US" sz="2000" dirty="0"/>
              <a:t>文档除了</a:t>
            </a:r>
            <a:r>
              <a:rPr lang="zh-CN" altLang="en-US" sz="2000" dirty="0">
                <a:solidFill>
                  <a:srgbClr val="FF0000"/>
                </a:solidFill>
              </a:rPr>
              <a:t>包含文本、图片、视频等信息外</a:t>
            </a:r>
            <a:r>
              <a:rPr lang="zh-CN" altLang="en-US" sz="2000" dirty="0"/>
              <a:t>，还包含了大量的</a:t>
            </a:r>
            <a:r>
              <a:rPr lang="zh-CN" altLang="en-US" sz="2000" dirty="0">
                <a:solidFill>
                  <a:srgbClr val="FF0000"/>
                </a:solidFill>
              </a:rPr>
              <a:t>链接关系</a:t>
            </a:r>
            <a:r>
              <a:rPr lang="zh-CN" altLang="en-US" sz="2000" dirty="0"/>
              <a:t>，</a:t>
            </a:r>
            <a:r>
              <a:rPr lang="zh-CN" altLang="en-US" sz="2000" dirty="0">
                <a:highlight>
                  <a:srgbClr val="FFFF00"/>
                </a:highlight>
              </a:rPr>
              <a:t>利用这些</a:t>
            </a:r>
            <a:r>
              <a:rPr lang="zh-CN" altLang="en-US" sz="2000" dirty="0">
                <a:solidFill>
                  <a:srgbClr val="FF0000"/>
                </a:solidFill>
                <a:highlight>
                  <a:srgbClr val="FFFF00"/>
                </a:highlight>
              </a:rPr>
              <a:t>链接关系</a:t>
            </a:r>
            <a:r>
              <a:rPr lang="zh-CN" altLang="en-US" sz="2000" dirty="0">
                <a:highlight>
                  <a:srgbClr val="FFFF00"/>
                </a:highlight>
              </a:rPr>
              <a:t>，能够发现某些</a:t>
            </a:r>
            <a:r>
              <a:rPr lang="zh-CN" altLang="en-US" sz="2000" dirty="0">
                <a:solidFill>
                  <a:srgbClr val="FF0000"/>
                </a:solidFill>
                <a:highlight>
                  <a:srgbClr val="FFFF00"/>
                </a:highlight>
              </a:rPr>
              <a:t>重要的网页</a:t>
            </a:r>
            <a:endParaRPr lang="zh-CN" altLang="en-US" sz="2000" dirty="0">
              <a:solidFill>
                <a:srgbClr val="FF0000"/>
              </a:solidFill>
              <a:highlight>
                <a:srgbClr val="FFFF00"/>
              </a:highlight>
            </a:endParaRPr>
          </a:p>
          <a:p>
            <a:pPr marL="685800" lvl="2" indent="0" fontAlgn="auto">
              <a:spcAft>
                <a:spcPts val="0"/>
              </a:spcAft>
              <a:buNone/>
            </a:pPr>
            <a:endParaRPr lang="zh-CN" altLang="en-US" sz="1800" dirty="0"/>
          </a:p>
          <a:p>
            <a:pPr lvl="2" fontAlgn="auto">
              <a:spcAft>
                <a:spcPts val="0"/>
              </a:spcAft>
            </a:pPr>
            <a:r>
              <a:rPr lang="zh-CN" altLang="en-US" sz="1800" dirty="0"/>
              <a:t>直观地看，某网页</a:t>
            </a:r>
            <a:r>
              <a:rPr lang="en-US" altLang="zh-CN" sz="1800" dirty="0"/>
              <a:t>A</a:t>
            </a:r>
            <a:r>
              <a:rPr lang="zh-CN" altLang="en-US" sz="1800" dirty="0"/>
              <a:t>链向网页</a:t>
            </a:r>
            <a:r>
              <a:rPr lang="en-US" altLang="zh-CN" sz="1800" dirty="0"/>
              <a:t>B</a:t>
            </a:r>
            <a:r>
              <a:rPr lang="zh-CN" altLang="en-US" sz="1800" dirty="0"/>
              <a:t>，则可以认为网页</a:t>
            </a:r>
            <a:r>
              <a:rPr lang="en-US" altLang="zh-CN" sz="1800" dirty="0"/>
              <a:t>A</a:t>
            </a:r>
            <a:r>
              <a:rPr lang="zh-CN" altLang="en-US" sz="1800" dirty="0"/>
              <a:t>觉得网页</a:t>
            </a:r>
            <a:r>
              <a:rPr lang="en-US" altLang="zh-CN" sz="1800" dirty="0"/>
              <a:t>B</a:t>
            </a:r>
            <a:r>
              <a:rPr lang="zh-CN" altLang="en-US" sz="1800" dirty="0"/>
              <a:t>有链接价值，是比较重要的网页。</a:t>
            </a:r>
            <a:endParaRPr lang="zh-CN" altLang="en-US" sz="1800" dirty="0"/>
          </a:p>
          <a:p>
            <a:pPr lvl="2" fontAlgn="auto">
              <a:lnSpc>
                <a:spcPct val="100000"/>
              </a:lnSpc>
              <a:spcAft>
                <a:spcPts val="0"/>
              </a:spcAft>
            </a:pPr>
            <a:r>
              <a:rPr lang="zh-CN" altLang="en-US" sz="1800" dirty="0"/>
              <a:t>某网页</a:t>
            </a:r>
            <a:r>
              <a:rPr lang="zh-CN" altLang="en-US" sz="1800" dirty="0">
                <a:solidFill>
                  <a:srgbClr val="FF0000"/>
                </a:solidFill>
                <a:highlight>
                  <a:srgbClr val="FFFF00"/>
                </a:highlight>
              </a:rPr>
              <a:t>被指向</a:t>
            </a:r>
            <a:r>
              <a:rPr lang="zh-CN" altLang="en-US" sz="1800" dirty="0">
                <a:highlight>
                  <a:srgbClr val="FFFF00"/>
                </a:highlight>
              </a:rPr>
              <a:t>的</a:t>
            </a:r>
            <a:r>
              <a:rPr lang="zh-CN" altLang="en-US" sz="1800" dirty="0">
                <a:solidFill>
                  <a:srgbClr val="FF0000"/>
                </a:solidFill>
                <a:highlight>
                  <a:srgbClr val="FFFF00"/>
                </a:highlight>
              </a:rPr>
              <a:t>次数越多</a:t>
            </a:r>
            <a:r>
              <a:rPr lang="zh-CN" altLang="en-US" sz="1800" dirty="0">
                <a:highlight>
                  <a:srgbClr val="FFFF00"/>
                </a:highlight>
              </a:rPr>
              <a:t>，则它的</a:t>
            </a:r>
            <a:r>
              <a:rPr lang="zh-CN" altLang="en-US" sz="1800" dirty="0">
                <a:solidFill>
                  <a:srgbClr val="FF0000"/>
                </a:solidFill>
                <a:highlight>
                  <a:srgbClr val="FFFF00"/>
                </a:highlight>
              </a:rPr>
              <a:t>重要性越高</a:t>
            </a:r>
            <a:r>
              <a:rPr lang="zh-CN" altLang="en-US" sz="1800" dirty="0"/>
              <a:t>；</a:t>
            </a:r>
            <a:r>
              <a:rPr lang="zh-CN" altLang="en-US" sz="1800" dirty="0">
                <a:highlight>
                  <a:srgbClr val="FFFF00"/>
                </a:highlight>
              </a:rPr>
              <a:t>越是</a:t>
            </a:r>
            <a:r>
              <a:rPr lang="zh-CN" altLang="en-US" sz="1800" dirty="0">
                <a:solidFill>
                  <a:srgbClr val="FF0000"/>
                </a:solidFill>
                <a:highlight>
                  <a:srgbClr val="FFFF00"/>
                </a:highlight>
              </a:rPr>
              <a:t>重要的网页</a:t>
            </a:r>
            <a:r>
              <a:rPr lang="zh-CN" altLang="en-US" sz="1800" dirty="0">
                <a:highlight>
                  <a:srgbClr val="FFFF00"/>
                </a:highlight>
              </a:rPr>
              <a:t>，</a:t>
            </a:r>
            <a:r>
              <a:rPr lang="zh-CN" altLang="en-US" sz="1800" dirty="0">
                <a:solidFill>
                  <a:srgbClr val="FF0000"/>
                </a:solidFill>
                <a:highlight>
                  <a:srgbClr val="FFFF00"/>
                </a:highlight>
              </a:rPr>
              <a:t>所链接的网页</a:t>
            </a:r>
            <a:r>
              <a:rPr lang="zh-CN" altLang="en-US" sz="1800" dirty="0">
                <a:highlight>
                  <a:srgbClr val="FFFF00"/>
                </a:highlight>
              </a:rPr>
              <a:t>的</a:t>
            </a:r>
            <a:r>
              <a:rPr lang="zh-CN" altLang="en-US" sz="1800" dirty="0">
                <a:solidFill>
                  <a:srgbClr val="FF0000"/>
                </a:solidFill>
                <a:highlight>
                  <a:srgbClr val="FFFF00"/>
                </a:highlight>
              </a:rPr>
              <a:t>重要性也越高</a:t>
            </a:r>
            <a:r>
              <a:rPr lang="zh-CN" altLang="en-US" sz="1800" dirty="0">
                <a:highlight>
                  <a:srgbClr val="FFFF00"/>
                </a:highlight>
              </a:rPr>
              <a:t>。</a:t>
            </a:r>
            <a:endParaRPr lang="zh-CN" altLang="en-US" sz="1800" dirty="0">
              <a:highlight>
                <a:srgbClr val="FFFF00"/>
              </a:highlight>
            </a:endParaRPr>
          </a:p>
        </p:txBody>
      </p:sp>
      <p:pic>
        <p:nvPicPr>
          <p:cNvPr id="5" name="Picture 4"/>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3161" y="4560094"/>
            <a:ext cx="1296987"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a:spLocks noChangeArrowheads="1"/>
          </p:cNvSpPr>
          <p:nvPr/>
        </p:nvSpPr>
        <p:spPr bwMode="auto">
          <a:xfrm>
            <a:off x="1403648" y="4985544"/>
            <a:ext cx="358775" cy="2159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A</a:t>
            </a:r>
            <a:endParaRPr lang="en-US" altLang="zh-CN"/>
          </a:p>
        </p:txBody>
      </p:sp>
      <p:sp>
        <p:nvSpPr>
          <p:cNvPr id="7" name="Oval 6"/>
          <p:cNvSpPr>
            <a:spLocks noChangeArrowheads="1"/>
          </p:cNvSpPr>
          <p:nvPr/>
        </p:nvSpPr>
        <p:spPr bwMode="auto">
          <a:xfrm>
            <a:off x="2581573" y="4972844"/>
            <a:ext cx="358775" cy="2413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B</a:t>
            </a:r>
            <a:endParaRPr lang="en-US" altLang="zh-CN"/>
          </a:p>
        </p:txBody>
      </p:sp>
      <p:sp>
        <p:nvSpPr>
          <p:cNvPr id="8" name="Line 7"/>
          <p:cNvSpPr>
            <a:spLocks noChangeShapeType="1"/>
          </p:cNvSpPr>
          <p:nvPr/>
        </p:nvSpPr>
        <p:spPr bwMode="auto">
          <a:xfrm>
            <a:off x="1787823" y="5069681"/>
            <a:ext cx="792163" cy="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Oval 8"/>
          <p:cNvSpPr>
            <a:spLocks noChangeArrowheads="1"/>
          </p:cNvSpPr>
          <p:nvPr/>
        </p:nvSpPr>
        <p:spPr bwMode="auto">
          <a:xfrm>
            <a:off x="6012161" y="4536281"/>
            <a:ext cx="2160587"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F0000"/>
                </a:solidFill>
              </a:rPr>
              <a:t>网页是节点，网页</a:t>
            </a:r>
            <a:endParaRPr lang="zh-CN" altLang="en-US">
              <a:solidFill>
                <a:srgbClr val="FF0000"/>
              </a:solidFill>
            </a:endParaRPr>
          </a:p>
          <a:p>
            <a:pPr algn="ctr" eaLnBrk="1" hangingPunct="1"/>
            <a:r>
              <a:rPr lang="zh-CN" altLang="en-US">
                <a:solidFill>
                  <a:srgbClr val="FF0000"/>
                </a:solidFill>
              </a:rPr>
              <a:t>间的链接关系是边</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57200" y="457200"/>
            <a:ext cx="8229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0" fontAlgn="base" hangingPunct="0">
              <a:spcBef>
                <a:spcPct val="0"/>
              </a:spcBef>
              <a:spcAft>
                <a:spcPct val="0"/>
              </a:spcAft>
              <a:buSzPct val="100000"/>
              <a:defRPr sz="4400" kern="1200">
                <a:solidFill>
                  <a:schemeClr val="tx1"/>
                </a:solidFill>
                <a:latin typeface="+mj-lt"/>
                <a:ea typeface="+mj-ea"/>
                <a:cs typeface="+mj-cs"/>
              </a:defRPr>
            </a:lvl1pPr>
            <a:lvl2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defRPr/>
            </a:pPr>
            <a:r>
              <a:rPr kumimoji="0" lang="en-US" altLang="zh-CN"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j-cs"/>
              </a:rPr>
              <a:t>Google</a:t>
            </a:r>
            <a:r>
              <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j-cs"/>
              </a:rPr>
              <a:t>的网页排序</a:t>
            </a:r>
            <a:endParaRPr kumimoji="0" lang="zh-CN" altLang="en-US" sz="4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j-cs"/>
            </a:endParaRPr>
          </a:p>
        </p:txBody>
      </p:sp>
      <p:sp>
        <p:nvSpPr>
          <p:cNvPr id="11" name="Rectangle 3"/>
          <p:cNvSpPr txBox="1">
            <a:spLocks noChangeArrowheads="1"/>
          </p:cNvSpPr>
          <p:nvPr/>
        </p:nvSpPr>
        <p:spPr bwMode="auto">
          <a:xfrm>
            <a:off x="395536" y="1340768"/>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如何</a:t>
            </a:r>
            <a:r>
              <a:rPr kumimoji="0" lang="zh-CN" altLang="en-US" sz="32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度量</a:t>
            </a:r>
            <a:r>
              <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网页本身的</a:t>
            </a:r>
            <a:r>
              <a:rPr kumimoji="0" lang="zh-CN" altLang="en-US" sz="32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重要性</a:t>
            </a:r>
            <a:r>
              <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呢？</a:t>
            </a:r>
            <a:endPar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比如，新华网体育在其首页中对新浪体育做了链接，人民网体育同样在其首页中对新浪体育做了链接</a:t>
            </a:r>
            <a:endPar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defRPr/>
            </a:pP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可见，</a:t>
            </a:r>
            <a:r>
              <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新浪体育</a:t>
            </a: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被</a:t>
            </a:r>
            <a:r>
              <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链接的次数较多</a:t>
            </a: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；同时，</a:t>
            </a:r>
            <a:r>
              <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人民网体育和新华网体育</a:t>
            </a: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也</a:t>
            </a:r>
            <a:r>
              <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都是比较“重要”的网页</a:t>
            </a:r>
            <a:r>
              <a:rPr kumimoji="0" lang="zh-CN" altLang="en-US" sz="28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，因此</a:t>
            </a:r>
            <a:r>
              <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rPr>
              <a:t>新浪体育也应该是比较“重要”的网页。</a:t>
            </a:r>
            <a:endParaRPr kumimoji="0" lang="zh-CN" altLang="en-US" sz="2800" b="0" i="0" u="none" strike="noStrike" kern="1200" cap="none" spc="0" normalizeH="0" baseline="0" noProof="0">
              <a:ln>
                <a:noFill/>
              </a:ln>
              <a:solidFill>
                <a:srgbClr val="FF0000"/>
              </a:solidFill>
              <a:effectLst/>
              <a:uLnTx/>
              <a:uFillTx/>
              <a:latin typeface="Arial" panose="020B0604020202020204"/>
              <a:ea typeface="宋体" panose="02010600030101010101" pitchFamily="2" charset="-122"/>
              <a:cs typeface="+mn-cs"/>
            </a:endParaRPr>
          </a:p>
        </p:txBody>
      </p:sp>
      <p:pic>
        <p:nvPicPr>
          <p:cNvPr id="12" name="Picture 4"/>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9961" y="3360068"/>
            <a:ext cx="3240088"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024" y="3288631"/>
            <a:ext cx="20875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6"/>
          <p:cNvSpPr>
            <a:spLocks noChangeArrowheads="1"/>
          </p:cNvSpPr>
          <p:nvPr/>
        </p:nvSpPr>
        <p:spPr bwMode="auto">
          <a:xfrm>
            <a:off x="2795836" y="3002881"/>
            <a:ext cx="1655763"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新华网体育</a:t>
            </a: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5" name="Oval 7"/>
          <p:cNvSpPr>
            <a:spLocks noChangeArrowheads="1"/>
          </p:cNvSpPr>
          <p:nvPr/>
        </p:nvSpPr>
        <p:spPr bwMode="auto">
          <a:xfrm>
            <a:off x="6510586" y="2788568"/>
            <a:ext cx="1728788"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人民网体育</a:t>
            </a: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6" name="Line 8"/>
          <p:cNvSpPr>
            <a:spLocks noChangeShapeType="1"/>
          </p:cNvSpPr>
          <p:nvPr/>
        </p:nvSpPr>
        <p:spPr bwMode="auto">
          <a:xfrm flipH="1">
            <a:off x="2795836" y="3360068"/>
            <a:ext cx="287338"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endParaRPr>
          </a:p>
        </p:txBody>
      </p:sp>
      <p:sp>
        <p:nvSpPr>
          <p:cNvPr id="17" name="Line 9"/>
          <p:cNvSpPr>
            <a:spLocks noChangeShapeType="1"/>
          </p:cNvSpPr>
          <p:nvPr/>
        </p:nvSpPr>
        <p:spPr bwMode="auto">
          <a:xfrm flipH="1">
            <a:off x="5796211" y="3502943"/>
            <a:ext cx="360363"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endParaRPr lang="zh-CN" altLang="en-US" dirty="0"/>
          </a:p>
        </p:txBody>
      </p:sp>
      <p:sp>
        <p:nvSpPr>
          <p:cNvPr id="10" name="Rectangle 2"/>
          <p:cNvSpPr>
            <a:spLocks noChangeArrowheads="1"/>
          </p:cNvSpPr>
          <p:nvPr/>
        </p:nvSpPr>
        <p:spPr bwMode="auto">
          <a:xfrm>
            <a:off x="6166669" y="2021235"/>
            <a:ext cx="2592388" cy="1944688"/>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Pct val="100000"/>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Rectangle 4"/>
          <p:cNvSpPr txBox="1">
            <a:spLocks noChangeArrowheads="1"/>
          </p:cNvSpPr>
          <p:nvPr/>
        </p:nvSpPr>
        <p:spPr bwMode="auto">
          <a:xfrm>
            <a:off x="467544"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r>
              <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一个更加形象的图</a:t>
            </a:r>
            <a:endParaRPr kumimoji="0" lang="zh-CN" altLang="en-US"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defRPr/>
            </a:pPr>
            <a:endParaRPr kumimoji="0" lang="en-US" altLang="zh-CN" sz="3200" b="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pic>
        <p:nvPicPr>
          <p:cNvPr id="12" name="Picture 5"/>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1894" y="1852960"/>
            <a:ext cx="4826000" cy="387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6"/>
          <p:cNvSpPr>
            <a:spLocks noChangeArrowheads="1"/>
          </p:cNvSpPr>
          <p:nvPr/>
        </p:nvSpPr>
        <p:spPr bwMode="auto">
          <a:xfrm>
            <a:off x="6095232" y="2140298"/>
            <a:ext cx="273685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Pct val="100000"/>
              <a:buFontTx/>
              <a:buNone/>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链向</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E</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的链接远远大于链向网页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的链接</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，但是网页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的重要性</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却</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大于网页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E</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。这是因为因为网页</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被网页</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B</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所链接，而网页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B</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有很高的重要性</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706438" y="1619250"/>
            <a:ext cx="7766050" cy="1266825"/>
            <a:chOff x="706057" y="1618734"/>
            <a:chExt cx="7766613" cy="1266703"/>
          </a:xfrm>
        </p:grpSpPr>
        <p:pic>
          <p:nvPicPr>
            <p:cNvPr id="4" name="图片 3"/>
            <p:cNvPicPr>
              <a:picLocks noChangeAspect="1"/>
            </p:cNvPicPr>
            <p:nvPr/>
          </p:nvPicPr>
          <p:blipFill>
            <a:blip r:embed="rId1"/>
            <a:stretch>
              <a:fillRect/>
            </a:stretch>
          </p:blipFill>
          <p:spPr>
            <a:xfrm>
              <a:off x="5850883" y="1635452"/>
              <a:ext cx="2621787" cy="1187205"/>
            </a:xfrm>
            <a:prstGeom prst="rect">
              <a:avLst/>
            </a:prstGeom>
            <a:ln>
              <a:noFill/>
            </a:ln>
            <a:effectLst>
              <a:softEdge rad="112500"/>
            </a:effectLst>
          </p:spPr>
        </p:pic>
        <p:sp>
          <p:nvSpPr>
            <p:cNvPr id="8" name="矩形 7"/>
            <p:cNvSpPr/>
            <p:nvPr/>
          </p:nvSpPr>
          <p:spPr>
            <a:xfrm>
              <a:off x="706057" y="1618734"/>
              <a:ext cx="4902555" cy="126670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en-US" altLang="zh-CN" sz="1800" dirty="0">
                  <a:solidFill>
                    <a:srgbClr val="000000"/>
                  </a:solidFill>
                  <a:latin typeface="微软雅黑" panose="020B0503020204020204" charset="-122"/>
                  <a:ea typeface="微软雅黑" panose="020B0503020204020204" charset="-122"/>
                </a:rPr>
                <a:t>2012</a:t>
              </a:r>
              <a:r>
                <a:rPr lang="zh-CN" altLang="en-US" sz="1800" dirty="0">
                  <a:solidFill>
                    <a:srgbClr val="000000"/>
                  </a:solidFill>
                  <a:latin typeface="微软雅黑" panose="020B0503020204020204" charset="-122"/>
                  <a:ea typeface="微软雅黑" panose="020B0503020204020204" charset="-122"/>
                </a:rPr>
                <a:t>年</a:t>
              </a:r>
              <a:r>
                <a:rPr lang="en-US" altLang="zh-CN" sz="1800" dirty="0">
                  <a:solidFill>
                    <a:srgbClr val="000000"/>
                  </a:solidFill>
                  <a:latin typeface="微软雅黑" panose="020B0503020204020204" charset="-122"/>
                  <a:ea typeface="微软雅黑" panose="020B0503020204020204" charset="-122"/>
                </a:rPr>
                <a:t>1</a:t>
              </a:r>
              <a:r>
                <a:rPr lang="zh-CN" altLang="en-US" sz="1800" dirty="0">
                  <a:solidFill>
                    <a:srgbClr val="000000"/>
                  </a:solidFill>
                  <a:latin typeface="微软雅黑" panose="020B0503020204020204" charset="-122"/>
                  <a:ea typeface="微软雅黑" panose="020B0503020204020204" charset="-122"/>
                </a:rPr>
                <a:t>月</a:t>
              </a:r>
              <a:r>
                <a:rPr lang="en-US" altLang="zh-CN" sz="1800" dirty="0">
                  <a:solidFill>
                    <a:srgbClr val="000000"/>
                  </a:solidFill>
                  <a:latin typeface="微软雅黑" panose="020B0503020204020204" charset="-122"/>
                  <a:ea typeface="微软雅黑" panose="020B0503020204020204" charset="-122"/>
                </a:rPr>
                <a:t>23</a:t>
              </a:r>
              <a:r>
                <a:rPr lang="zh-CN" altLang="en-US" sz="1800" dirty="0">
                  <a:solidFill>
                    <a:srgbClr val="000000"/>
                  </a:solidFill>
                  <a:latin typeface="微软雅黑" panose="020B0503020204020204" charset="-122"/>
                  <a:ea typeface="微软雅黑" panose="020B0503020204020204" charset="-122"/>
                </a:rPr>
                <a:t>日英国两名游客飞往美国，出发前在社交网站推特上发布：“提前八卦一下，这周过后，我要前往美国摧毁它。”</a:t>
              </a:r>
              <a:endParaRPr lang="zh-CN" altLang="en-US" sz="1800" dirty="0">
                <a:solidFill>
                  <a:srgbClr val="000000"/>
                </a:solidFill>
                <a:latin typeface="微软雅黑" panose="020B0503020204020204" charset="-122"/>
                <a:ea typeface="微软雅黑" panose="020B0503020204020204" charset="-122"/>
              </a:endParaRPr>
            </a:p>
          </p:txBody>
        </p:sp>
      </p:grpSp>
      <p:grpSp>
        <p:nvGrpSpPr>
          <p:cNvPr id="3" name="组合 13"/>
          <p:cNvGrpSpPr/>
          <p:nvPr/>
        </p:nvGrpSpPr>
        <p:grpSpPr>
          <a:xfrm>
            <a:off x="706438" y="3201988"/>
            <a:ext cx="8437562" cy="1233487"/>
            <a:chOff x="706057" y="3201972"/>
            <a:chExt cx="8437943" cy="1233313"/>
          </a:xfrm>
        </p:grpSpPr>
        <p:pic>
          <p:nvPicPr>
            <p:cNvPr id="5" name="图片 4"/>
            <p:cNvPicPr>
              <a:picLocks noChangeAspect="1"/>
            </p:cNvPicPr>
            <p:nvPr/>
          </p:nvPicPr>
          <p:blipFill>
            <a:blip r:embed="rId2"/>
            <a:stretch>
              <a:fillRect/>
            </a:stretch>
          </p:blipFill>
          <p:spPr>
            <a:xfrm>
              <a:off x="706057" y="3201972"/>
              <a:ext cx="2621787" cy="1233313"/>
            </a:xfrm>
            <a:prstGeom prst="rect">
              <a:avLst/>
            </a:prstGeom>
            <a:ln>
              <a:noFill/>
            </a:ln>
            <a:effectLst>
              <a:softEdge rad="112500"/>
            </a:effectLst>
          </p:spPr>
        </p:pic>
        <p:pic>
          <p:nvPicPr>
            <p:cNvPr id="6" name="图片 5"/>
            <p:cNvPicPr>
              <a:picLocks noChangeAspect="1"/>
            </p:cNvPicPr>
            <p:nvPr/>
          </p:nvPicPr>
          <p:blipFill>
            <a:blip r:embed="rId3"/>
            <a:stretch>
              <a:fillRect/>
            </a:stretch>
          </p:blipFill>
          <p:spPr>
            <a:xfrm>
              <a:off x="7699317" y="3247258"/>
              <a:ext cx="1444683" cy="1132029"/>
            </a:xfrm>
            <a:prstGeom prst="rect">
              <a:avLst/>
            </a:prstGeom>
            <a:ln>
              <a:noFill/>
            </a:ln>
            <a:effectLst>
              <a:softEdge rad="112500"/>
            </a:effectLst>
          </p:spPr>
        </p:pic>
        <p:sp>
          <p:nvSpPr>
            <p:cNvPr id="9" name="矩形 8"/>
            <p:cNvSpPr/>
            <p:nvPr/>
          </p:nvSpPr>
          <p:spPr>
            <a:xfrm>
              <a:off x="3455731" y="3246416"/>
              <a:ext cx="4045133" cy="1130141"/>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美国国土安全部通过情报</a:t>
              </a:r>
              <a:r>
                <a:rPr lang="zh-CN" altLang="en-US" sz="1800" dirty="0">
                  <a:solidFill>
                    <a:srgbClr val="FF0000"/>
                  </a:solidFill>
                  <a:latin typeface="微软雅黑" panose="020B0503020204020204" charset="-122"/>
                  <a:ea typeface="微软雅黑" panose="020B0503020204020204" charset="-122"/>
                </a:rPr>
                <a:t>分析技术</a:t>
              </a:r>
              <a:r>
                <a:rPr lang="zh-CN" altLang="en-US" sz="1800" dirty="0">
                  <a:solidFill>
                    <a:srgbClr val="000000"/>
                  </a:solidFill>
                  <a:latin typeface="微软雅黑" panose="020B0503020204020204" charset="-122"/>
                  <a:ea typeface="微软雅黑" panose="020B0503020204020204" charset="-122"/>
                </a:rPr>
                <a:t>发现其言论，将其列为潜在威胁，怀疑他策划到美国实施犯罪。</a:t>
              </a:r>
              <a:endParaRPr lang="zh-CN" altLang="en-US" sz="1800" dirty="0">
                <a:solidFill>
                  <a:srgbClr val="000000"/>
                </a:solidFill>
                <a:latin typeface="微软雅黑" panose="020B0503020204020204" charset="-122"/>
                <a:ea typeface="微软雅黑" panose="020B0503020204020204" charset="-122"/>
              </a:endParaRPr>
            </a:p>
          </p:txBody>
        </p:sp>
      </p:grpSp>
      <p:grpSp>
        <p:nvGrpSpPr>
          <p:cNvPr id="10" name="组合 15"/>
          <p:cNvGrpSpPr/>
          <p:nvPr/>
        </p:nvGrpSpPr>
        <p:grpSpPr>
          <a:xfrm>
            <a:off x="706438" y="4721225"/>
            <a:ext cx="7523162" cy="1296988"/>
            <a:chOff x="706057" y="4720823"/>
            <a:chExt cx="7523665" cy="1297700"/>
          </a:xfrm>
        </p:grpSpPr>
        <p:pic>
          <p:nvPicPr>
            <p:cNvPr id="7" name="图片 6"/>
            <p:cNvPicPr>
              <a:picLocks noChangeAspect="1"/>
            </p:cNvPicPr>
            <p:nvPr/>
          </p:nvPicPr>
          <p:blipFill>
            <a:blip r:embed="rId4"/>
            <a:stretch>
              <a:fillRect/>
            </a:stretch>
          </p:blipFill>
          <p:spPr>
            <a:xfrm>
              <a:off x="5607935" y="4720823"/>
              <a:ext cx="2621787" cy="1278920"/>
            </a:xfrm>
            <a:prstGeom prst="rect">
              <a:avLst/>
            </a:prstGeom>
            <a:ln>
              <a:noFill/>
            </a:ln>
            <a:effectLst>
              <a:softEdge rad="112500"/>
            </a:effectLst>
          </p:spPr>
        </p:pic>
        <p:sp>
          <p:nvSpPr>
            <p:cNvPr id="15" name="矩形 14"/>
            <p:cNvSpPr/>
            <p:nvPr/>
          </p:nvSpPr>
          <p:spPr>
            <a:xfrm>
              <a:off x="706057" y="4752590"/>
              <a:ext cx="4902528" cy="126593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这两人带着手提箱到达洛杉矶国际机场，持枪警卫立即将他们逮捕并没收了他们的护照。</a:t>
              </a:r>
              <a:endParaRPr lang="zh-CN" altLang="en-US" sz="1800" dirty="0">
                <a:solidFill>
                  <a:srgbClr val="000000"/>
                </a:solidFill>
                <a:latin typeface="微软雅黑" panose="020B0503020204020204" charset="-122"/>
                <a:ea typeface="微软雅黑" panose="020B0503020204020204" charset="-122"/>
              </a:endParaRPr>
            </a:p>
          </p:txBody>
        </p:sp>
      </p:grpSp>
      <p:sp>
        <p:nvSpPr>
          <p:cNvPr id="16388" name="标题 2"/>
          <p:cNvSpPr>
            <a:spLocks noGrp="1"/>
          </p:cNvSpPr>
          <p:nvPr>
            <p:ph type="title"/>
          </p:nvPr>
        </p:nvSpPr>
        <p:spPr>
          <a:xfrm>
            <a:off x="556895" y="-17780"/>
            <a:ext cx="7886700" cy="1325563"/>
          </a:xfrm>
        </p:spPr>
        <p:txBody>
          <a:bodyPr vert="horz" wrap="square" lIns="91440" tIns="45720" rIns="91440" bIns="45720" anchor="ctr"/>
          <a:lstStyle/>
          <a:p>
            <a:r>
              <a:rPr lang="zh-CN" altLang="en-US" dirty="0">
                <a:solidFill>
                  <a:srgbClr val="0070C0"/>
                </a:solidFill>
              </a:rPr>
              <a:t>应用案例</a:t>
            </a:r>
            <a:r>
              <a:rPr lang="en-US" altLang="zh-CN" dirty="0">
                <a:solidFill>
                  <a:srgbClr val="0070C0"/>
                </a:solidFill>
              </a:rPr>
              <a:t>—</a:t>
            </a:r>
            <a:r>
              <a:rPr lang="zh-CN" altLang="en-US" dirty="0">
                <a:solidFill>
                  <a:srgbClr val="0070C0"/>
                </a:solidFill>
              </a:rPr>
              <a:t>社交网络监测</a:t>
            </a:r>
            <a:endParaRPr lang="zh-CN" altLang="en-US" dirty="0"/>
          </a:p>
        </p:txBody>
      </p:sp>
    </p:spTree>
    <p:custDataLst>
      <p:tags r:id="rId5"/>
    </p:custDataLst>
  </p:cSld>
  <p:clrMapOvr>
    <a:masterClrMapping/>
  </p:clrMapOvr>
  <p:transition spd="med" advTm="720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395536" y="-99392"/>
            <a:ext cx="8229600" cy="1371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highlight>
                  <a:srgbClr val="FFFF00"/>
                </a:highlight>
              </a:rPr>
              <a:t>Pagerank</a:t>
            </a:r>
            <a:r>
              <a:rPr lang="zh-CN" altLang="en-US">
                <a:highlight>
                  <a:srgbClr val="FFFF00"/>
                </a:highlight>
              </a:rPr>
              <a:t>算法</a:t>
            </a:r>
            <a:r>
              <a:rPr lang="zh-CN" altLang="en-US"/>
              <a:t>简介</a:t>
            </a:r>
            <a:endParaRPr lang="zh-CN" altLang="en-US" dirty="0"/>
          </a:p>
        </p:txBody>
      </p:sp>
      <p:sp>
        <p:nvSpPr>
          <p:cNvPr id="11" name="Rectangle 3"/>
          <p:cNvSpPr txBox="1">
            <a:spLocks noChangeArrowheads="1"/>
          </p:cNvSpPr>
          <p:nvPr/>
        </p:nvSpPr>
        <p:spPr>
          <a:xfrm>
            <a:off x="395536" y="1124744"/>
            <a:ext cx="8748464" cy="19503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 typeface="Wingdings" panose="05000000000000000000" pitchFamily="2" charset="2"/>
              <a:buNone/>
            </a:pPr>
            <a:r>
              <a:rPr lang="zh-CN" altLang="en-US" b="1" dirty="0"/>
              <a:t>创始人：拉里佩奇</a:t>
            </a:r>
            <a:r>
              <a:rPr lang="en-US" altLang="zh-CN" sz="1800" b="1" dirty="0"/>
              <a:t>(Larry Page</a:t>
            </a:r>
            <a:r>
              <a:rPr lang="en-US" altLang="zh-CN" sz="1800" dirty="0"/>
              <a:t> </a:t>
            </a:r>
            <a:r>
              <a:rPr lang="en-US" altLang="zh-CN" sz="1800" b="1" dirty="0"/>
              <a:t>)</a:t>
            </a:r>
            <a:r>
              <a:rPr lang="en-US" altLang="zh-CN" b="1" dirty="0"/>
              <a:t>—Google</a:t>
            </a:r>
            <a:r>
              <a:rPr lang="zh-CN" altLang="en-US" b="1" dirty="0"/>
              <a:t>创始人之一</a:t>
            </a:r>
            <a:endParaRPr lang="zh-CN" altLang="en-US" b="1" dirty="0"/>
          </a:p>
          <a:p>
            <a:pPr fontAlgn="auto">
              <a:spcAft>
                <a:spcPts val="0"/>
              </a:spcAft>
              <a:buFont typeface="Wingdings" panose="05000000000000000000" pitchFamily="2" charset="2"/>
              <a:buNone/>
            </a:pPr>
            <a:r>
              <a:rPr lang="zh-CN" altLang="en-US" b="1" dirty="0"/>
              <a:t>应用： 是</a:t>
            </a:r>
            <a:r>
              <a:rPr lang="en-US" altLang="zh-CN" b="1" dirty="0"/>
              <a:t>Google</a:t>
            </a:r>
            <a:r>
              <a:rPr lang="zh-CN" altLang="en-US" b="1" dirty="0"/>
              <a:t>用来衡量一个网站的好坏的</a:t>
            </a:r>
            <a:r>
              <a:rPr lang="zh-CN" altLang="en-US" b="1" dirty="0">
                <a:solidFill>
                  <a:srgbClr val="FF0000"/>
                </a:solidFill>
              </a:rPr>
              <a:t>唯</a:t>
            </a:r>
            <a:endParaRPr lang="zh-CN" altLang="en-US" b="1" dirty="0">
              <a:solidFill>
                <a:srgbClr val="FF0000"/>
              </a:solidFill>
            </a:endParaRPr>
          </a:p>
          <a:p>
            <a:pPr fontAlgn="auto">
              <a:spcAft>
                <a:spcPts val="0"/>
              </a:spcAft>
              <a:buNone/>
            </a:pPr>
            <a:r>
              <a:rPr lang="zh-CN" altLang="en-US" b="1" dirty="0">
                <a:solidFill>
                  <a:srgbClr val="FF0000"/>
                </a:solidFill>
              </a:rPr>
              <a:t>           一标准</a:t>
            </a:r>
            <a:r>
              <a:rPr lang="zh-CN" altLang="en-US" b="1" dirty="0"/>
              <a:t>。</a:t>
            </a:r>
            <a:r>
              <a:rPr lang="zh-CN" altLang="en-US" dirty="0"/>
              <a:t> （另一个作者谢尔盖</a:t>
            </a:r>
            <a:r>
              <a:rPr lang="en-US" altLang="zh-CN" dirty="0"/>
              <a:t>·</a:t>
            </a:r>
            <a:r>
              <a:rPr lang="zh-CN" altLang="en-US" dirty="0"/>
              <a:t>布林）</a:t>
            </a:r>
            <a:endParaRPr lang="zh-CN" altLang="en-US" dirty="0"/>
          </a:p>
        </p:txBody>
      </p:sp>
      <p:pic>
        <p:nvPicPr>
          <p:cNvPr id="12" name="Picture 5"/>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4208" y="181216"/>
            <a:ext cx="2592388"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365180" y="2292375"/>
            <a:ext cx="8229600" cy="4175182"/>
          </a:xfrm>
          <a:prstGeom prst="rect">
            <a:avLst/>
          </a:prstGeom>
          <a:noFill/>
        </p:spPr>
        <p:txBody>
          <a:bodyPr wrap="square">
            <a:spAutoFit/>
          </a:bodyPr>
          <a:lstStyle/>
          <a:p>
            <a:pPr marL="342900" lvl="1" indent="-342900" algn="just" eaLnBrk="1" hangingPunct="1">
              <a:lnSpc>
                <a:spcPct val="150000"/>
              </a:lnSpc>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cs typeface="宋体" panose="02010600030101010101" pitchFamily="2" charset="-122"/>
              </a:rPr>
              <a:t>PageRank</a:t>
            </a:r>
            <a:r>
              <a:rPr lang="zh-CN" altLang="en-US" sz="2000" dirty="0">
                <a:latin typeface="宋体" panose="02010600030101010101" pitchFamily="2" charset="-122"/>
                <a:ea typeface="宋体" panose="02010600030101010101" pitchFamily="2" charset="-122"/>
                <a:cs typeface="宋体" panose="02010600030101010101" pitchFamily="2" charset="-122"/>
              </a:rPr>
              <a:t>是</a:t>
            </a:r>
            <a:r>
              <a:rPr lang="en-US" altLang="zh-CN" sz="2000" dirty="0">
                <a:latin typeface="宋体" panose="02010600030101010101" pitchFamily="2" charset="-122"/>
                <a:ea typeface="宋体" panose="02010600030101010101" pitchFamily="2" charset="-122"/>
                <a:cs typeface="宋体" panose="02010600030101010101" pitchFamily="2" charset="-122"/>
              </a:rPr>
              <a:t>Google</a:t>
            </a:r>
            <a:r>
              <a:rPr lang="zh-CN" altLang="en-US" sz="2000" dirty="0">
                <a:latin typeface="宋体" panose="02010600030101010101" pitchFamily="2" charset="-122"/>
                <a:ea typeface="宋体" panose="02010600030101010101" pitchFamily="2" charset="-122"/>
                <a:cs typeface="宋体" panose="02010600030101010101" pitchFamily="2" charset="-122"/>
              </a:rPr>
              <a:t>算法的重要内容。</a:t>
            </a:r>
            <a:r>
              <a:rPr lang="en-US" altLang="zh-CN" sz="2000" dirty="0">
                <a:latin typeface="宋体" panose="02010600030101010101" pitchFamily="2" charset="-122"/>
                <a:ea typeface="宋体" panose="02010600030101010101" pitchFamily="2" charset="-122"/>
                <a:cs typeface="宋体" panose="02010600030101010101" pitchFamily="2" charset="-122"/>
              </a:rPr>
              <a:t>2001</a:t>
            </a:r>
            <a:r>
              <a:rPr lang="zh-CN" altLang="en-US"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9</a:t>
            </a:r>
            <a:r>
              <a:rPr lang="zh-CN" altLang="en-US" sz="2000" dirty="0">
                <a:latin typeface="宋体" panose="02010600030101010101" pitchFamily="2" charset="-122"/>
                <a:ea typeface="宋体" panose="02010600030101010101" pitchFamily="2" charset="-122"/>
                <a:cs typeface="宋体" panose="02010600030101010101" pitchFamily="2" charset="-122"/>
              </a:rPr>
              <a:t>月被授予美国专利</a:t>
            </a:r>
            <a:r>
              <a:rPr lang="en-US" altLang="zh-CN" sz="2000" dirty="0">
                <a:latin typeface="宋体" panose="02010600030101010101" pitchFamily="2" charset="-122"/>
                <a:ea typeface="宋体" panose="02010600030101010101" pitchFamily="2" charset="-122"/>
                <a:cs typeface="宋体" panose="02010600030101010101" pitchFamily="2" charset="-122"/>
              </a:rPr>
              <a:t>.</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en-US" altLang="zh-CN" sz="2000" dirty="0">
                <a:latin typeface="宋体" panose="02010600030101010101" pitchFamily="2" charset="-122"/>
                <a:cs typeface="宋体" panose="02010600030101010101" pitchFamily="2" charset="-122"/>
              </a:rPr>
              <a:t>page</a:t>
            </a:r>
            <a:r>
              <a:rPr lang="zh-CN" altLang="en-US" sz="2000" dirty="0">
                <a:latin typeface="宋体" panose="02010600030101010101" pitchFamily="2" charset="-122"/>
                <a:cs typeface="宋体" panose="02010600030101010101" pitchFamily="2" charset="-122"/>
              </a:rPr>
              <a:t>既有“网页”的意思，也有“拉里</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佩奇”的意思。</a:t>
            </a:r>
            <a:endParaRPr lang="en-US" altLang="zh-CN" sz="2000" dirty="0">
              <a:latin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cs typeface="宋体" panose="02010600030101010101" pitchFamily="2" charset="-122"/>
              </a:rPr>
              <a:t>两位作者当年只有</a:t>
            </a:r>
            <a:r>
              <a:rPr lang="en-US" altLang="zh-CN" sz="2000" dirty="0">
                <a:latin typeface="宋体" panose="02010600030101010101" pitchFamily="2" charset="-122"/>
                <a:ea typeface="宋体" panose="02010600030101010101" pitchFamily="2" charset="-122"/>
                <a:cs typeface="宋体" panose="02010600030101010101" pitchFamily="2" charset="-122"/>
              </a:rPr>
              <a:t>24</a:t>
            </a:r>
            <a:r>
              <a:rPr lang="zh-CN" altLang="en-US" sz="2000" dirty="0">
                <a:latin typeface="宋体" panose="02010600030101010101" pitchFamily="2" charset="-122"/>
                <a:ea typeface="宋体" panose="02010600030101010101" pitchFamily="2" charset="-122"/>
                <a:cs typeface="宋体" panose="02010600030101010101" pitchFamily="2" charset="-122"/>
              </a:rPr>
              <a:t>岁，是斯坦福大学的</a:t>
            </a:r>
            <a:r>
              <a:rPr lang="en-US" altLang="zh-CN" sz="2000" dirty="0" err="1">
                <a:latin typeface="宋体" panose="02010600030101010101" pitchFamily="2" charset="-122"/>
                <a:ea typeface="宋体" panose="02010600030101010101" pitchFamily="2" charset="-122"/>
                <a:cs typeface="宋体" panose="02010600030101010101" pitchFamily="2" charset="-122"/>
              </a:rPr>
              <a:t>phD</a:t>
            </a:r>
            <a:r>
              <a:rPr lang="zh-CN" altLang="en-US" sz="2000" dirty="0">
                <a:latin typeface="宋体" panose="02010600030101010101" pitchFamily="2" charset="-122"/>
                <a:ea typeface="宋体" panose="02010600030101010101" pitchFamily="2" charset="-122"/>
                <a:cs typeface="宋体" panose="02010600030101010101" pitchFamily="2" charset="-122"/>
              </a:rPr>
              <a:t>。</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anose="02010600030101010101" pitchFamily="2" charset="-122"/>
                <a:cs typeface="宋体" panose="02010600030101010101" pitchFamily="2" charset="-122"/>
              </a:rPr>
              <a:t>谷歌最早的办公场地是车库里的乒乓球桌。（苹果 微软 惠普）</a:t>
            </a:r>
            <a:endParaRPr lang="en-US" altLang="zh-CN" sz="2000" dirty="0">
              <a:latin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cs typeface="宋体" panose="02010600030101010101" pitchFamily="2" charset="-122"/>
              </a:rPr>
              <a:t>1997</a:t>
            </a:r>
            <a:r>
              <a:rPr lang="zh-CN" altLang="en-US" sz="2000" dirty="0">
                <a:latin typeface="宋体" panose="02010600030101010101" pitchFamily="2" charset="-122"/>
                <a:ea typeface="宋体" panose="02010600030101010101" pitchFamily="2" charset="-122"/>
                <a:cs typeface="宋体" panose="02010600030101010101" pitchFamily="2" charset="-122"/>
              </a:rPr>
              <a:t>年前搜索引擎：网页收录少、相关率</a:t>
            </a:r>
            <a:r>
              <a:rPr lang="en-US" altLang="zh-CN" sz="2000" dirty="0">
                <a:latin typeface="宋体" panose="02010600030101010101" pitchFamily="2" charset="-122"/>
                <a:ea typeface="宋体" panose="02010600030101010101" pitchFamily="2" charset="-122"/>
                <a:cs typeface="宋体" panose="02010600030101010101" pitchFamily="2" charset="-122"/>
              </a:rPr>
              <a:t>20%</a:t>
            </a:r>
            <a:r>
              <a:rPr lang="zh-CN" altLang="en-US" sz="2000" dirty="0">
                <a:latin typeface="宋体" panose="02010600030101010101" pitchFamily="2" charset="-122"/>
                <a:ea typeface="宋体" panose="02010600030101010101" pitchFamily="2" charset="-122"/>
                <a:cs typeface="宋体" panose="02010600030101010101" pitchFamily="2" charset="-122"/>
              </a:rPr>
              <a:t>、排序效果差。</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en-US" altLang="zh-CN" sz="2000" dirty="0">
                <a:latin typeface="宋体" panose="02010600030101010101" pitchFamily="2" charset="-122"/>
                <a:cs typeface="宋体" panose="02010600030101010101" pitchFamily="2" charset="-122"/>
              </a:rPr>
              <a:t>1997</a:t>
            </a:r>
            <a:r>
              <a:rPr lang="zh-CN" altLang="en-US" sz="2000" dirty="0">
                <a:latin typeface="宋体" panose="02010600030101010101" pitchFamily="2" charset="-122"/>
                <a:cs typeface="宋体" panose="02010600030101010101" pitchFamily="2" charset="-122"/>
              </a:rPr>
              <a:t>年之后，斯坦福大学</a:t>
            </a:r>
            <a:r>
              <a:rPr lang="en-US" altLang="zh-CN" sz="2000" dirty="0">
                <a:latin typeface="宋体" panose="02010600030101010101" pitchFamily="2" charset="-122"/>
                <a:cs typeface="宋体" panose="02010600030101010101" pitchFamily="2" charset="-122"/>
              </a:rPr>
              <a:t>Google</a:t>
            </a:r>
            <a:r>
              <a:rPr lang="zh-CN" altLang="en-US" sz="2000" dirty="0">
                <a:latin typeface="宋体" panose="02010600030101010101" pitchFamily="2" charset="-122"/>
                <a:cs typeface="宋体" panose="02010600030101010101" pitchFamily="2" charset="-122"/>
              </a:rPr>
              <a:t>搜索结果，相关率</a:t>
            </a:r>
            <a:r>
              <a:rPr lang="en-US" altLang="zh-CN" sz="2000" dirty="0">
                <a:latin typeface="宋体" panose="02010600030101010101" pitchFamily="2" charset="-122"/>
                <a:cs typeface="宋体" panose="02010600030101010101" pitchFamily="2" charset="-122"/>
              </a:rPr>
              <a:t>80%</a:t>
            </a:r>
            <a:endParaRPr lang="en-US" altLang="zh-CN" sz="2000" dirty="0">
              <a:latin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cs typeface="宋体" panose="02010600030101010101" pitchFamily="2" charset="-122"/>
              </a:rPr>
              <a:t>搜索引擎成为了互联网第一个</a:t>
            </a:r>
            <a:r>
              <a:rPr lang="en-US" altLang="zh-CN" sz="2000" dirty="0">
                <a:latin typeface="宋体" panose="02010600030101010101" pitchFamily="2" charset="-122"/>
                <a:ea typeface="宋体" panose="02010600030101010101" pitchFamily="2" charset="-122"/>
                <a:cs typeface="宋体" panose="02010600030101010101" pitchFamily="2" charset="-122"/>
              </a:rPr>
              <a:t>Killer</a:t>
            </a:r>
            <a:r>
              <a:rPr lang="zh-CN" altLang="en-US" sz="2000" dirty="0">
                <a:latin typeface="宋体" panose="02010600030101010101" pitchFamily="2" charset="-122"/>
                <a:ea typeface="宋体" panose="02010600030101010101" pitchFamily="2" charset="-122"/>
                <a:cs typeface="宋体" panose="02010600030101010101" pitchFamily="2" charset="-122"/>
              </a:rPr>
              <a:t> </a:t>
            </a:r>
            <a:r>
              <a:rPr lang="en-US" altLang="zh-CN" sz="2000" dirty="0">
                <a:latin typeface="宋体" panose="02010600030101010101" pitchFamily="2" charset="-122"/>
                <a:ea typeface="宋体" panose="02010600030101010101" pitchFamily="2" charset="-122"/>
                <a:cs typeface="宋体" panose="02010600030101010101" pitchFamily="2" charset="-122"/>
              </a:rPr>
              <a:t>App,</a:t>
            </a:r>
            <a:r>
              <a:rPr lang="zh-CN" altLang="en-US" sz="2000" dirty="0">
                <a:latin typeface="宋体" panose="02010600030101010101" pitchFamily="2" charset="-122"/>
                <a:ea typeface="宋体" panose="02010600030101010101" pitchFamily="2" charset="-122"/>
                <a:cs typeface="宋体" panose="02010600030101010101" pitchFamily="2" charset="-122"/>
              </a:rPr>
              <a:t>开启了互联网时代。</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anose="05000000000000000000" pitchFamily="2" charset="2"/>
              <a:buChar char="l"/>
            </a:pPr>
            <a:r>
              <a:rPr lang="zh-CN" altLang="en-US" sz="2000" dirty="0">
                <a:latin typeface="宋体" panose="02010600030101010101" pitchFamily="2" charset="-122"/>
                <a:cs typeface="宋体" panose="02010600030101010101" pitchFamily="2" charset="-122"/>
              </a:rPr>
              <a:t>拉里</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佩奇凭借</a:t>
            </a:r>
            <a:r>
              <a:rPr lang="en-US" altLang="zh-CN" sz="2000" dirty="0">
                <a:latin typeface="宋体" panose="02010600030101010101" pitchFamily="2" charset="-122"/>
                <a:cs typeface="宋体" panose="02010600030101010101" pitchFamily="2" charset="-122"/>
              </a:rPr>
              <a:t>PageRank</a:t>
            </a:r>
            <a:r>
              <a:rPr lang="zh-CN" altLang="en-US" sz="2000" dirty="0">
                <a:latin typeface="宋体" panose="02010600030101010101" pitchFamily="2" charset="-122"/>
                <a:cs typeface="宋体" panose="02010600030101010101" pitchFamily="2" charset="-122"/>
              </a:rPr>
              <a:t>，在</a:t>
            </a:r>
            <a:r>
              <a:rPr lang="en-US" altLang="zh-CN" sz="2000" dirty="0">
                <a:latin typeface="宋体" panose="02010600030101010101" pitchFamily="2" charset="-122"/>
                <a:cs typeface="宋体" panose="02010600030101010101" pitchFamily="2" charset="-122"/>
              </a:rPr>
              <a:t>30</a:t>
            </a:r>
            <a:r>
              <a:rPr lang="zh-CN" altLang="en-US" sz="2000" dirty="0">
                <a:latin typeface="宋体" panose="02010600030101010101" pitchFamily="2" charset="-122"/>
                <a:cs typeface="宋体" panose="02010600030101010101" pitchFamily="2" charset="-122"/>
              </a:rPr>
              <a:t>岁当选了美国工程院院士。（乔布斯、比尔</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盖茨）</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13915"/>
    </mc:Choice>
    <mc:Fallback>
      <p:transition spd="slow" advTm="21391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内容占位符 2"/>
          <p:cNvSpPr>
            <a:spLocks noGrp="1"/>
          </p:cNvSpPr>
          <p:nvPr>
            <p:ph idx="4294967295"/>
          </p:nvPr>
        </p:nvSpPr>
        <p:spPr>
          <a:xfrm>
            <a:off x="457200" y="294004"/>
            <a:ext cx="8229600" cy="5511259"/>
          </a:xfrm>
        </p:spPr>
        <p:txBody>
          <a:bodyPr vert="horz" wrap="square" lIns="91440" tIns="45720" rIns="91440" bIns="45720" anchor="t">
            <a:noAutofit/>
          </a:bodyPr>
          <a:lstStyle/>
          <a:p>
            <a:pPr marL="0" indent="0" algn="just" eaLnBrk="1" hangingPunct="1">
              <a:lnSpc>
                <a:spcPct val="150000"/>
              </a:lnSpc>
              <a:buNone/>
            </a:pPr>
            <a:r>
              <a:rPr lang="zh-CN" altLang="en-US" sz="2400" dirty="0">
                <a:solidFill>
                  <a:srgbClr val="0000FF"/>
                </a:solidFill>
                <a:highlight>
                  <a:srgbClr val="FFFF00"/>
                </a:highlight>
                <a:latin typeface="宋体" panose="02010600030101010101" pitchFamily="2" charset="-122"/>
                <a:ea typeface="宋体" panose="02010600030101010101" pitchFamily="2" charset="-122"/>
                <a:cs typeface="宋体" panose="02010600030101010101" pitchFamily="2" charset="-122"/>
              </a:rPr>
              <a:t>链接流行度</a:t>
            </a:r>
            <a:r>
              <a:rPr lang="zh-CN" altLang="en-US" sz="2400" dirty="0">
                <a:solidFill>
                  <a:srgbClr val="0000FF"/>
                </a:solidFill>
                <a:latin typeface="宋体" panose="02010600030101010101" pitchFamily="2" charset="-122"/>
                <a:ea typeface="宋体" panose="02010600030101010101" pitchFamily="2" charset="-122"/>
                <a:cs typeface="宋体" panose="02010600030101010101" pitchFamily="2" charset="-122"/>
              </a:rPr>
              <a:t>（</a:t>
            </a:r>
            <a:r>
              <a:rPr lang="en-US" altLang="zh-CN" sz="2400" dirty="0">
                <a:solidFill>
                  <a:srgbClr val="0000FF"/>
                </a:solidFill>
                <a:latin typeface="宋体" panose="02010600030101010101" pitchFamily="2" charset="-122"/>
                <a:ea typeface="宋体" panose="02010600030101010101" pitchFamily="2" charset="-122"/>
                <a:cs typeface="宋体" panose="02010600030101010101" pitchFamily="2" charset="-122"/>
              </a:rPr>
              <a:t>Link Popularity</a:t>
            </a:r>
            <a:r>
              <a:rPr lang="zh-CN" altLang="en-US" sz="2400" dirty="0">
                <a:solidFill>
                  <a:srgbClr val="0000FF"/>
                </a:solidFill>
                <a:latin typeface="宋体" panose="02010600030101010101" pitchFamily="2" charset="-122"/>
                <a:ea typeface="宋体" panose="02010600030101010101" pitchFamily="2" charset="-122"/>
                <a:cs typeface="宋体" panose="02010600030101010101" pitchFamily="2" charset="-122"/>
              </a:rPr>
              <a:t>）</a:t>
            </a:r>
            <a:endParaRPr lang="zh-CN" altLang="en-US" sz="24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0" indent="0" algn="just" eaLnBrk="1" hangingPunct="1">
              <a:lnSpc>
                <a:spcPct val="150000"/>
              </a:lnSpc>
              <a:buNone/>
            </a:pPr>
            <a:endParaRPr lang="en-US" altLang="zh-CN" sz="16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en-US" altLang="zh-CN" sz="2000" b="1" dirty="0">
                <a:highlight>
                  <a:srgbClr val="FFFF00"/>
                </a:highlight>
                <a:latin typeface="宋体" panose="02010600030101010101" pitchFamily="2" charset="-122"/>
                <a:ea typeface="宋体" panose="02010600030101010101" pitchFamily="2" charset="-122"/>
                <a:cs typeface="宋体" panose="02010600030101010101" pitchFamily="2" charset="-122"/>
              </a:rPr>
              <a:t>PageRank</a:t>
            </a:r>
            <a:r>
              <a:rPr lang="zh-CN" altLang="en-US" sz="2000" b="1" dirty="0">
                <a:highlight>
                  <a:srgbClr val="FFFF00"/>
                </a:highlight>
                <a:latin typeface="宋体" panose="02010600030101010101" pitchFamily="2" charset="-122"/>
                <a:ea typeface="宋体" panose="02010600030101010101" pitchFamily="2" charset="-122"/>
                <a:cs typeface="宋体" panose="02010600030101010101" pitchFamily="2" charset="-122"/>
              </a:rPr>
              <a:t>根据网站的外部链接和内部链接的数量和质量衡量网站的价值</a:t>
            </a:r>
            <a:r>
              <a:rPr lang="zh-CN" altLang="en-US" sz="2000" b="1" dirty="0">
                <a:latin typeface="宋体" panose="02010600030101010101" pitchFamily="2" charset="-122"/>
                <a:ea typeface="宋体" panose="02010600030101010101" pitchFamily="2" charset="-122"/>
                <a:cs typeface="宋体" panose="02010600030101010101" pitchFamily="2" charset="-122"/>
              </a:rPr>
              <a:t>。</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每个指到页面的链接都是对该页面的一次投票，被链接的越多，就意味着被其他网站投票越多。衡量多少人愿意将他们的网站和你的网站挂钩。</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在互联网上，如果</a:t>
            </a:r>
            <a:r>
              <a:rPr lang="zh-CN" altLang="en-US" sz="2000" b="1" dirty="0">
                <a:highlight>
                  <a:srgbClr val="FFFF00"/>
                </a:highlight>
                <a:latin typeface="宋体" panose="02010600030101010101" pitchFamily="2" charset="-122"/>
                <a:ea typeface="宋体" panose="02010600030101010101" pitchFamily="2" charset="-122"/>
                <a:cs typeface="宋体" panose="02010600030101010101" pitchFamily="2" charset="-122"/>
              </a:rPr>
              <a:t>一个网页被很多其它网页所链接</a:t>
            </a:r>
            <a:r>
              <a:rPr lang="zh-CN" altLang="en-US" sz="2000" b="1" dirty="0">
                <a:latin typeface="宋体" panose="02010600030101010101" pitchFamily="2" charset="-122"/>
                <a:ea typeface="宋体" panose="02010600030101010101" pitchFamily="2" charset="-122"/>
                <a:cs typeface="宋体" panose="02010600030101010101" pitchFamily="2" charset="-122"/>
              </a:rPr>
              <a:t>，说明它受到普遍的承认和信赖，那么它的</a:t>
            </a:r>
            <a:r>
              <a:rPr lang="zh-CN" altLang="en-US" sz="2000" b="1" dirty="0">
                <a:highlight>
                  <a:srgbClr val="FFFF00"/>
                </a:highlight>
                <a:latin typeface="宋体" panose="02010600030101010101" pitchFamily="2" charset="-122"/>
                <a:ea typeface="宋体" panose="02010600030101010101" pitchFamily="2" charset="-122"/>
                <a:cs typeface="宋体" panose="02010600030101010101" pitchFamily="2" charset="-122"/>
              </a:rPr>
              <a:t>排名就高</a:t>
            </a:r>
            <a:r>
              <a:rPr lang="zh-CN" altLang="en-US" sz="2000" b="1" dirty="0">
                <a:latin typeface="宋体" panose="02010600030101010101" pitchFamily="2" charset="-122"/>
                <a:ea typeface="宋体" panose="02010600030101010101" pitchFamily="2" charset="-122"/>
                <a:cs typeface="宋体" panose="02010600030101010101" pitchFamily="2" charset="-122"/>
              </a:rPr>
              <a:t>。</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descr="u=470306432,168638806&amp;fm=58.jpg"/>
          <p:cNvPicPr>
            <a:picLocks noChangeAspect="1"/>
          </p:cNvPicPr>
          <p:nvPr/>
        </p:nvPicPr>
        <p:blipFill>
          <a:blip r:embed="rId1"/>
          <a:stretch>
            <a:fillRect/>
          </a:stretch>
        </p:blipFill>
        <p:spPr>
          <a:xfrm>
            <a:off x="5652120" y="4077072"/>
            <a:ext cx="2537120" cy="208823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100029"/>
    </mc:Choice>
    <mc:Fallback>
      <p:transition spd="slow" advTm="10002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等线" panose="02010600030101010101" pitchFamily="2" charset="-122"/>
                <a:ea typeface="等线" panose="02010600030101010101" pitchFamily="2" charset="-122"/>
              </a:rPr>
              <a:t>基本想法</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30102" y="1124744"/>
            <a:ext cx="7886700" cy="3263504"/>
          </a:xfrm>
        </p:spPr>
        <p:txBody>
          <a:bodyPr>
            <a:noAutofit/>
          </a:bodyPr>
          <a:lstStyle/>
          <a:p>
            <a:r>
              <a:rPr lang="ja-JP" altLang="en-US" sz="2800" dirty="0">
                <a:latin typeface="等线" panose="02010600030101010101" pitchFamily="2" charset="-122"/>
                <a:ea typeface="等线" panose="02010600030101010101" pitchFamily="2" charset="-122"/>
              </a:rPr>
              <a:t>假设互联网是一个有向图，在其基础上定义</a:t>
            </a:r>
            <a:r>
              <a:rPr lang="ja-JP" altLang="en-US" sz="2800" dirty="0">
                <a:solidFill>
                  <a:srgbClr val="C00000"/>
                </a:solidFill>
                <a:latin typeface="等线" panose="02010600030101010101" pitchFamily="2" charset="-122"/>
                <a:ea typeface="等线" panose="02010600030101010101" pitchFamily="2" charset="-122"/>
              </a:rPr>
              <a:t>随机游走模型</a:t>
            </a:r>
            <a:r>
              <a:rPr lang="ja-JP" altLang="en-US" sz="2800" dirty="0">
                <a:latin typeface="等线" panose="02010600030101010101" pitchFamily="2" charset="-122"/>
                <a:ea typeface="等线" panose="02010600030101010101" pitchFamily="2" charset="-122"/>
              </a:rPr>
              <a:t>，即一阶马尔可夫链， 表示网页浏览者在互联网上随机浏览网页的过程</a:t>
            </a:r>
            <a:endParaRPr lang="en-GB" altLang="ja-JP" sz="2800" dirty="0">
              <a:latin typeface="等线" panose="02010600030101010101" pitchFamily="2" charset="-122"/>
              <a:ea typeface="等线" panose="02010600030101010101" pitchFamily="2" charset="-122"/>
            </a:endParaRPr>
          </a:p>
          <a:p>
            <a:r>
              <a:rPr lang="ja-JP" altLang="en-US" sz="2800" dirty="0">
                <a:highlight>
                  <a:srgbClr val="FFFF00"/>
                </a:highlight>
                <a:latin typeface="等线" panose="02010600030101010101" pitchFamily="2" charset="-122"/>
                <a:ea typeface="等线" panose="02010600030101010101" pitchFamily="2" charset="-122"/>
              </a:rPr>
              <a:t>假设浏览者在每个网页依照连接出去的超链接以</a:t>
            </a:r>
            <a:r>
              <a:rPr lang="ja-JP" altLang="en-US" sz="2800" dirty="0">
                <a:solidFill>
                  <a:srgbClr val="C00000"/>
                </a:solidFill>
                <a:highlight>
                  <a:srgbClr val="FFFF00"/>
                </a:highlight>
                <a:latin typeface="等线" panose="02010600030101010101" pitchFamily="2" charset="-122"/>
                <a:ea typeface="等线" panose="02010600030101010101" pitchFamily="2" charset="-122"/>
              </a:rPr>
              <a:t>等概率跳转到下一个网页</a:t>
            </a:r>
            <a:r>
              <a:rPr lang="ja-JP" altLang="en-US" sz="2800" dirty="0">
                <a:highlight>
                  <a:srgbClr val="FFFF00"/>
                </a:highlight>
                <a:latin typeface="等线" panose="02010600030101010101" pitchFamily="2" charset="-122"/>
                <a:ea typeface="等线" panose="02010600030101010101" pitchFamily="2" charset="-122"/>
              </a:rPr>
              <a:t>，并在网上持续不断进行这样的随机跳转，这个过程形成一阶马尔可夫链</a:t>
            </a:r>
            <a:endParaRPr lang="en-GB" altLang="ja-JP" sz="2800" dirty="0">
              <a:highlight>
                <a:srgbClr val="FFFF00"/>
              </a:highlight>
              <a:latin typeface="等线" panose="02010600030101010101" pitchFamily="2" charset="-122"/>
              <a:ea typeface="等线" panose="02010600030101010101" pitchFamily="2" charset="-122"/>
            </a:endParaRPr>
          </a:p>
          <a:p>
            <a:r>
              <a:rPr lang="en-GB" altLang="ja-JP" sz="2800" dirty="0">
                <a:latin typeface="等线" panose="02010600030101010101" pitchFamily="2" charset="-122"/>
                <a:ea typeface="等线" panose="02010600030101010101" pitchFamily="2" charset="-122"/>
              </a:rPr>
              <a:t>PageRank</a:t>
            </a:r>
            <a:r>
              <a:rPr lang="ja-JP" altLang="en-US" sz="2800" dirty="0">
                <a:latin typeface="等线" panose="02010600030101010101" pitchFamily="2" charset="-122"/>
                <a:ea typeface="等线" panose="02010600030101010101" pitchFamily="2" charset="-122"/>
              </a:rPr>
              <a:t>表示这个马尔可夫链的平稳分布</a:t>
            </a:r>
            <a:endParaRPr lang="en-GB" altLang="ja-JP" sz="2800" dirty="0">
              <a:latin typeface="等线" panose="02010600030101010101" pitchFamily="2" charset="-122"/>
              <a:ea typeface="等线" panose="02010600030101010101" pitchFamily="2" charset="-122"/>
            </a:endParaRPr>
          </a:p>
          <a:p>
            <a:r>
              <a:rPr lang="ja-JP" altLang="en-US" sz="2800" dirty="0">
                <a:highlight>
                  <a:srgbClr val="FFFF00"/>
                </a:highlight>
                <a:latin typeface="等线" panose="02010600030101010101" pitchFamily="2" charset="-122"/>
                <a:ea typeface="等线" panose="02010600030101010101" pitchFamily="2" charset="-122"/>
              </a:rPr>
              <a:t>每个网页的</a:t>
            </a:r>
            <a:r>
              <a:rPr lang="en-GB" altLang="ja-JP" sz="2800" dirty="0">
                <a:highlight>
                  <a:srgbClr val="FFFF00"/>
                </a:highlight>
                <a:latin typeface="等线" panose="02010600030101010101" pitchFamily="2" charset="-122"/>
                <a:ea typeface="等线" panose="02010600030101010101" pitchFamily="2" charset="-122"/>
              </a:rPr>
              <a:t>PageRank</a:t>
            </a:r>
            <a:r>
              <a:rPr lang="ja-JP" altLang="en-US" sz="2800" dirty="0">
                <a:highlight>
                  <a:srgbClr val="FFFF00"/>
                </a:highlight>
                <a:latin typeface="等线" panose="02010600030101010101" pitchFamily="2" charset="-122"/>
                <a:ea typeface="等线" panose="02010600030101010101" pitchFamily="2" charset="-122"/>
              </a:rPr>
              <a:t>值就是平稳概率</a:t>
            </a:r>
            <a:r>
              <a:rPr lang="ja-JP" altLang="en-US" sz="2800" dirty="0">
                <a:latin typeface="等线" panose="02010600030101010101" pitchFamily="2" charset="-122"/>
                <a:ea typeface="等线" panose="02010600030101010101" pitchFamily="2" charset="-122"/>
              </a:rPr>
              <a:t>。</a:t>
            </a:r>
            <a:endParaRPr lang="en-US" sz="2800" dirty="0">
              <a:latin typeface="等线" panose="02010600030101010101" pitchFamily="2" charset="-122"/>
              <a:ea typeface="等线" panose="02010600030101010101" pitchFamily="2" charset="-122"/>
            </a:endParaRPr>
          </a:p>
        </p:txBody>
      </p:sp>
      <p:sp>
        <p:nvSpPr>
          <p:cNvPr id="3" name="文本框 2"/>
          <p:cNvSpPr txBox="1"/>
          <p:nvPr/>
        </p:nvSpPr>
        <p:spPr>
          <a:xfrm>
            <a:off x="827584" y="5157192"/>
            <a:ext cx="7632848" cy="830997"/>
          </a:xfrm>
          <a:prstGeom prst="rect">
            <a:avLst/>
          </a:prstGeom>
          <a:noFill/>
        </p:spPr>
        <p:txBody>
          <a:bodyPr wrap="square" rtlCol="0">
            <a:spAutoFit/>
          </a:bodyPr>
          <a:lstStyle/>
          <a:p>
            <a:pPr algn="ctr"/>
            <a:r>
              <a:rPr kumimoji="1" lang="zh-CN" altLang="en-US" sz="2400" b="1" dirty="0">
                <a:solidFill>
                  <a:srgbClr val="C00000"/>
                </a:solidFill>
              </a:rPr>
              <a:t>把互联网当做一个整体的系统，网页之间存在关联，而不是孤立的个体</a:t>
            </a:r>
            <a:endParaRPr kumimoji="1" lang="zh-CN" altLang="en-US" sz="24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dirty="0">
                <a:latin typeface="等线" panose="02010600030101010101" pitchFamily="2" charset="-122"/>
                <a:ea typeface="等线" panose="02010600030101010101" pitchFamily="2" charset="-122"/>
              </a:rPr>
              <a:t>基本想法</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6835" y="980728"/>
            <a:ext cx="7886700" cy="3263504"/>
          </a:xfrm>
        </p:spPr>
        <p:txBody>
          <a:bodyPr>
            <a:normAutofit/>
          </a:bodyPr>
          <a:lstStyle/>
          <a:p>
            <a:r>
              <a:rPr lang="ja-JP" altLang="en-US" sz="2800" dirty="0">
                <a:latin typeface="等线" panose="02010600030101010101" pitchFamily="2" charset="-122"/>
                <a:ea typeface="等线" panose="02010600030101010101" pitchFamily="2" charset="-122"/>
              </a:rPr>
              <a:t>下图表示一个有向图，假设是简化的互联网例，结点</a:t>
            </a:r>
            <a:r>
              <a:rPr lang="en-GB" altLang="ja-JP" sz="2800" dirty="0">
                <a:latin typeface="等线" panose="02010600030101010101" pitchFamily="2" charset="-122"/>
                <a:ea typeface="等线" panose="02010600030101010101" pitchFamily="2" charset="-122"/>
              </a:rPr>
              <a:t>A,B,C</a:t>
            </a:r>
            <a:r>
              <a:rPr lang="ja-JP" altLang="en-US" sz="2800" dirty="0">
                <a:latin typeface="等线" panose="02010600030101010101" pitchFamily="2" charset="-122"/>
                <a:ea typeface="等线" panose="02010600030101010101" pitchFamily="2" charset="-122"/>
              </a:rPr>
              <a:t>和</a:t>
            </a:r>
            <a:r>
              <a:rPr lang="en-GB" altLang="ja-JP" sz="2800" dirty="0">
                <a:latin typeface="等线" panose="02010600030101010101" pitchFamily="2" charset="-122"/>
                <a:ea typeface="等线" panose="02010600030101010101" pitchFamily="2" charset="-122"/>
              </a:rPr>
              <a:t>D</a:t>
            </a:r>
            <a:r>
              <a:rPr lang="ja-JP" altLang="en-US" sz="2800" dirty="0">
                <a:latin typeface="等线" panose="02010600030101010101" pitchFamily="2" charset="-122"/>
                <a:ea typeface="等线" panose="02010600030101010101" pitchFamily="2" charset="-122"/>
              </a:rPr>
              <a:t>表示网页， 结点之间的有向边表示网页之间的超链接，</a:t>
            </a:r>
            <a:r>
              <a:rPr lang="ja-JP" altLang="en-US" sz="2800" dirty="0">
                <a:highlight>
                  <a:srgbClr val="FFFF00"/>
                </a:highlight>
                <a:latin typeface="等线" panose="02010600030101010101" pitchFamily="2" charset="-122"/>
                <a:ea typeface="等线" panose="02010600030101010101" pitchFamily="2" charset="-122"/>
              </a:rPr>
              <a:t>边上的权值表示网页之间随机跳转的概率</a:t>
            </a:r>
            <a:endParaRPr lang="ja-JP" altLang="en-US" sz="2800" dirty="0">
              <a:highlight>
                <a:srgbClr val="FFFF00"/>
              </a:highlight>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1"/>
          <a:stretch>
            <a:fillRect/>
          </a:stretch>
        </p:blipFill>
        <p:spPr>
          <a:xfrm>
            <a:off x="1869885" y="2708920"/>
            <a:ext cx="5455628" cy="3600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r="8325"/>
          <a:stretch>
            <a:fillRect/>
          </a:stretch>
        </p:blipFill>
        <p:spPr>
          <a:xfrm>
            <a:off x="4234136" y="989262"/>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等线" panose="02010600030101010101" pitchFamily="2" charset="-122"/>
                <a:ea typeface="等线" panose="02010600030101010101" pitchFamily="2" charset="-122"/>
              </a:rPr>
              <a:t>基本想法</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等线" panose="02010600030101010101" pitchFamily="2" charset="-122"/>
                <a:ea typeface="等线" panose="02010600030101010101" pitchFamily="2" charset="-122"/>
              </a:rPr>
              <a:t>假设有一个浏览者，在网上随机游走</a:t>
            </a:r>
            <a:endParaRPr lang="en-GB" altLang="ja-JP" sz="4400" dirty="0">
              <a:solidFill>
                <a:srgbClr val="00206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A</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1/3</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B,C</a:t>
            </a:r>
            <a:r>
              <a:rPr lang="ja-JP" altLang="en-US" sz="4400" dirty="0">
                <a:solidFill>
                  <a:srgbClr val="C0000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D</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B</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1/2</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A</a:t>
            </a:r>
            <a:r>
              <a:rPr lang="ja-JP" altLang="en-US" sz="4400" dirty="0">
                <a:solidFill>
                  <a:srgbClr val="00206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D</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C</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则下一步以概率</a:t>
            </a:r>
            <a:r>
              <a:rPr lang="en-US" altLang="ja-JP" sz="4400" dirty="0">
                <a:solidFill>
                  <a:srgbClr val="C00000"/>
                </a:solidFill>
                <a:latin typeface="等线" panose="02010600030101010101" pitchFamily="2" charset="-122"/>
                <a:ea typeface="等线" panose="02010600030101010101" pitchFamily="2" charset="-122"/>
              </a:rPr>
              <a:t>1</a:t>
            </a:r>
            <a:r>
              <a:rPr lang="ja-JP" altLang="en-US" sz="4400" dirty="0">
                <a:solidFill>
                  <a:srgbClr val="002060"/>
                </a:solidFill>
                <a:latin typeface="等线" panose="02010600030101010101" pitchFamily="2" charset="-122"/>
                <a:ea typeface="等线" panose="02010600030101010101" pitchFamily="2" charset="-122"/>
              </a:rPr>
              <a:t>转移到网页</a:t>
            </a:r>
            <a:r>
              <a:rPr lang="en-GB" altLang="ja-JP" sz="4400" dirty="0">
                <a:solidFill>
                  <a:srgbClr val="C00000"/>
                </a:solidFill>
                <a:latin typeface="等线" panose="02010600030101010101" pitchFamily="2" charset="-122"/>
                <a:ea typeface="等线" panose="02010600030101010101" pitchFamily="2" charset="-122"/>
              </a:rPr>
              <a:t>A</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如果浏览者在网页</a:t>
            </a:r>
            <a:r>
              <a:rPr lang="en-GB" altLang="ja-JP" sz="4400" dirty="0">
                <a:solidFill>
                  <a:srgbClr val="C00000"/>
                </a:solidFill>
                <a:latin typeface="等线" panose="02010600030101010101" pitchFamily="2" charset="-122"/>
                <a:ea typeface="等线" panose="02010600030101010101" pitchFamily="2" charset="-122"/>
              </a:rPr>
              <a:t>D</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1/2</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B</a:t>
            </a:r>
            <a:r>
              <a:rPr lang="ja-JP" altLang="en-US" sz="4400" dirty="0">
                <a:solidFill>
                  <a:srgbClr val="00206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C</a:t>
            </a:r>
            <a:endParaRPr lang="en-US" sz="4400" dirty="0">
              <a:solidFill>
                <a:srgbClr val="C00000"/>
              </a:solidFill>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r="8325"/>
          <a:stretch>
            <a:fillRect/>
          </a:stretch>
        </p:blipFill>
        <p:spPr>
          <a:xfrm>
            <a:off x="4207169" y="1117066"/>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等线" panose="02010600030101010101" pitchFamily="2" charset="-122"/>
                <a:ea typeface="等线" panose="02010600030101010101" pitchFamily="2" charset="-122"/>
              </a:rPr>
              <a:t>基本想法</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等线" panose="02010600030101010101" pitchFamily="2" charset="-122"/>
                <a:ea typeface="等线" panose="02010600030101010101" pitchFamily="2" charset="-122"/>
              </a:rPr>
              <a:t>假设有一个浏览者，在网上随机游走</a:t>
            </a:r>
            <a:endParaRPr lang="en-GB" altLang="ja-JP" sz="4400" dirty="0">
              <a:solidFill>
                <a:srgbClr val="00206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A</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1/3</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B,C</a:t>
            </a:r>
            <a:r>
              <a:rPr lang="ja-JP" altLang="en-US" sz="4400" dirty="0">
                <a:solidFill>
                  <a:srgbClr val="C0000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D</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B</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1/2</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A</a:t>
            </a:r>
            <a:r>
              <a:rPr lang="ja-JP" altLang="en-US" sz="4400" dirty="0">
                <a:solidFill>
                  <a:srgbClr val="00206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D</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a:t>
            </a:r>
            <a:r>
              <a:rPr lang="ja-JP" altLang="en-US" sz="4400" dirty="0">
                <a:solidFill>
                  <a:srgbClr val="C00000"/>
                </a:solidFill>
                <a:latin typeface="等线" panose="02010600030101010101" pitchFamily="2" charset="-122"/>
                <a:ea typeface="等线" panose="02010600030101010101" pitchFamily="2" charset="-122"/>
              </a:rPr>
              <a:t>网页</a:t>
            </a:r>
            <a:r>
              <a:rPr lang="en-GB" altLang="ja-JP" sz="4400" dirty="0">
                <a:solidFill>
                  <a:srgbClr val="C00000"/>
                </a:solidFill>
                <a:latin typeface="等线" panose="02010600030101010101" pitchFamily="2" charset="-122"/>
                <a:ea typeface="等线" panose="02010600030101010101" pitchFamily="2" charset="-122"/>
              </a:rPr>
              <a:t>C</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则下一步以概率</a:t>
            </a:r>
            <a:r>
              <a:rPr lang="en-US" altLang="ja-JP" sz="4400" dirty="0">
                <a:solidFill>
                  <a:srgbClr val="C00000"/>
                </a:solidFill>
                <a:latin typeface="等线" panose="02010600030101010101" pitchFamily="2" charset="-122"/>
                <a:ea typeface="等线" panose="02010600030101010101" pitchFamily="2" charset="-122"/>
              </a:rPr>
              <a:t>1</a:t>
            </a:r>
            <a:r>
              <a:rPr lang="ja-JP" altLang="en-US" sz="4400" dirty="0">
                <a:solidFill>
                  <a:srgbClr val="002060"/>
                </a:solidFill>
                <a:latin typeface="等线" panose="02010600030101010101" pitchFamily="2" charset="-122"/>
                <a:ea typeface="等线" panose="02010600030101010101" pitchFamily="2" charset="-122"/>
              </a:rPr>
              <a:t>转移到网页</a:t>
            </a:r>
            <a:r>
              <a:rPr lang="en-GB" altLang="ja-JP" sz="4400" dirty="0">
                <a:solidFill>
                  <a:srgbClr val="C00000"/>
                </a:solidFill>
                <a:latin typeface="等线" panose="02010600030101010101" pitchFamily="2" charset="-122"/>
                <a:ea typeface="等线" panose="02010600030101010101" pitchFamily="2" charset="-122"/>
              </a:rPr>
              <a:t>A</a:t>
            </a:r>
            <a:endParaRPr lang="en-GB" altLang="ja-JP" sz="4400" dirty="0">
              <a:solidFill>
                <a:srgbClr val="C00000"/>
              </a:solidFill>
              <a:latin typeface="等线" panose="02010600030101010101" pitchFamily="2" charset="-122"/>
              <a:ea typeface="等线" panose="02010600030101010101" pitchFamily="2" charset="-122"/>
            </a:endParaRPr>
          </a:p>
          <a:p>
            <a:r>
              <a:rPr lang="ja-JP" altLang="en-US" sz="4400" dirty="0">
                <a:solidFill>
                  <a:srgbClr val="002060"/>
                </a:solidFill>
                <a:latin typeface="等线" panose="02010600030101010101" pitchFamily="2" charset="-122"/>
                <a:ea typeface="等线" panose="02010600030101010101" pitchFamily="2" charset="-122"/>
              </a:rPr>
              <a:t>如果浏览者在网页</a:t>
            </a:r>
            <a:r>
              <a:rPr lang="en-GB" altLang="ja-JP" sz="4400" dirty="0">
                <a:solidFill>
                  <a:srgbClr val="C00000"/>
                </a:solidFill>
                <a:latin typeface="等线" panose="02010600030101010101" pitchFamily="2" charset="-122"/>
                <a:ea typeface="等线" panose="02010600030101010101" pitchFamily="2" charset="-122"/>
              </a:rPr>
              <a:t>D</a:t>
            </a:r>
            <a:r>
              <a:rPr lang="ja-JP" altLang="en-GB" sz="4400" dirty="0">
                <a:solidFill>
                  <a:srgbClr val="002060"/>
                </a:solidFill>
                <a:latin typeface="等线" panose="02010600030101010101" pitchFamily="2" charset="-122"/>
                <a:ea typeface="等线" panose="02010600030101010101" pitchFamily="2" charset="-122"/>
              </a:rPr>
              <a:t>，</a:t>
            </a:r>
            <a:endParaRPr lang="en-GB" altLang="ja-JP" sz="4400" dirty="0">
              <a:solidFill>
                <a:srgbClr val="002060"/>
              </a:solidFill>
              <a:latin typeface="等线" panose="02010600030101010101" pitchFamily="2" charset="-122"/>
              <a:ea typeface="等线" panose="02010600030101010101" pitchFamily="2" charset="-122"/>
            </a:endParaRPr>
          </a:p>
          <a:p>
            <a:pPr lvl="1"/>
            <a:r>
              <a:rPr lang="ja-JP" altLang="en-US" sz="4400" dirty="0">
                <a:solidFill>
                  <a:srgbClr val="002060"/>
                </a:solidFill>
                <a:latin typeface="等线" panose="02010600030101010101" pitchFamily="2" charset="-122"/>
                <a:ea typeface="等线" panose="02010600030101010101" pitchFamily="2" charset="-122"/>
              </a:rPr>
              <a:t>则下一步以</a:t>
            </a:r>
            <a:r>
              <a:rPr lang="en-US" altLang="ja-JP" sz="4400" dirty="0">
                <a:solidFill>
                  <a:srgbClr val="C00000"/>
                </a:solidFill>
                <a:latin typeface="等线" panose="02010600030101010101" pitchFamily="2" charset="-122"/>
                <a:ea typeface="等线" panose="02010600030101010101" pitchFamily="2" charset="-122"/>
              </a:rPr>
              <a:t>1/2</a:t>
            </a:r>
            <a:r>
              <a:rPr lang="ja-JP" altLang="en-US" sz="4400" dirty="0">
                <a:solidFill>
                  <a:srgbClr val="002060"/>
                </a:solidFill>
                <a:latin typeface="等线" panose="02010600030101010101" pitchFamily="2" charset="-122"/>
                <a:ea typeface="等线" panose="02010600030101010101" pitchFamily="2" charset="-122"/>
              </a:rPr>
              <a:t>的概率转移到网页</a:t>
            </a:r>
            <a:r>
              <a:rPr lang="en-GB" altLang="ja-JP" sz="4400" dirty="0">
                <a:solidFill>
                  <a:srgbClr val="C00000"/>
                </a:solidFill>
                <a:latin typeface="等线" panose="02010600030101010101" pitchFamily="2" charset="-122"/>
                <a:ea typeface="等线" panose="02010600030101010101" pitchFamily="2" charset="-122"/>
              </a:rPr>
              <a:t>B</a:t>
            </a:r>
            <a:r>
              <a:rPr lang="ja-JP" altLang="en-US" sz="4400" dirty="0">
                <a:solidFill>
                  <a:srgbClr val="002060"/>
                </a:solidFill>
                <a:latin typeface="等线" panose="02010600030101010101" pitchFamily="2" charset="-122"/>
                <a:ea typeface="等线" panose="02010600030101010101" pitchFamily="2" charset="-122"/>
              </a:rPr>
              <a:t>和</a:t>
            </a:r>
            <a:r>
              <a:rPr lang="en-GB" altLang="ja-JP" sz="4400" dirty="0">
                <a:solidFill>
                  <a:srgbClr val="C00000"/>
                </a:solidFill>
                <a:latin typeface="等线" panose="02010600030101010101" pitchFamily="2" charset="-122"/>
                <a:ea typeface="等线" panose="02010600030101010101" pitchFamily="2" charset="-122"/>
              </a:rPr>
              <a:t>C</a:t>
            </a:r>
            <a:endParaRPr lang="en-US" sz="4400" dirty="0">
              <a:solidFill>
                <a:srgbClr val="C00000"/>
              </a:solidFill>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p:txBody>
      </p:sp>
      <p:sp>
        <p:nvSpPr>
          <p:cNvPr id="6" name="Content Placeholder 4"/>
          <p:cNvSpPr txBox="1"/>
          <p:nvPr/>
        </p:nvSpPr>
        <p:spPr>
          <a:xfrm>
            <a:off x="539552" y="4883769"/>
            <a:ext cx="828092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solidFill>
                  <a:srgbClr val="C00000"/>
                </a:solidFill>
                <a:latin typeface="等线" panose="02010600030101010101" pitchFamily="2" charset="-122"/>
                <a:ea typeface="等线" panose="02010600030101010101" pitchFamily="2" charset="-122"/>
              </a:rPr>
              <a:t>假设</a:t>
            </a:r>
            <a:r>
              <a:rPr lang="zh-CN" altLang="en-US" sz="2000" dirty="0">
                <a:solidFill>
                  <a:srgbClr val="C00000"/>
                </a:solidFill>
                <a:highlight>
                  <a:srgbClr val="FFFF00"/>
                </a:highlight>
                <a:latin typeface="等线" panose="02010600030101010101" pitchFamily="2" charset="-122"/>
                <a:ea typeface="等线" panose="02010600030101010101" pitchFamily="2" charset="-122"/>
              </a:rPr>
              <a:t>每个网页都有一个初始的</a:t>
            </a:r>
            <a:r>
              <a:rPr lang="en-US" altLang="zh-CN" sz="2000" dirty="0">
                <a:solidFill>
                  <a:srgbClr val="C00000"/>
                </a:solidFill>
                <a:highlight>
                  <a:srgbClr val="FFFF00"/>
                </a:highlight>
                <a:latin typeface="等线" panose="02010600030101010101" pitchFamily="2" charset="-122"/>
                <a:ea typeface="等线" panose="02010600030101010101" pitchFamily="2" charset="-122"/>
              </a:rPr>
              <a:t>PageRank</a:t>
            </a:r>
            <a:r>
              <a:rPr lang="zh-CN" altLang="en-US" sz="2000" dirty="0">
                <a:solidFill>
                  <a:srgbClr val="C00000"/>
                </a:solidFill>
                <a:highlight>
                  <a:srgbClr val="FFFF00"/>
                </a:highlight>
                <a:latin typeface="等线" panose="02010600030101010101" pitchFamily="2" charset="-122"/>
                <a:ea typeface="等线" panose="02010600030101010101" pitchFamily="2" charset="-122"/>
              </a:rPr>
              <a:t>值，代表这个网页的重要度</a:t>
            </a:r>
            <a:endParaRPr lang="en-US" sz="2000" dirty="0">
              <a:solidFill>
                <a:srgbClr val="C00000"/>
              </a:solidFill>
              <a:latin typeface="等线" panose="02010600030101010101" pitchFamily="2" charset="-122"/>
              <a:ea typeface="等线" panose="02010600030101010101" pitchFamily="2" charset="-122"/>
            </a:endParaRPr>
          </a:p>
          <a:p>
            <a:pPr fontAlgn="auto">
              <a:spcAft>
                <a:spcPts val="0"/>
              </a:spcAft>
            </a:pPr>
            <a:r>
              <a:rPr lang="en-US" sz="2000" dirty="0">
                <a:solidFill>
                  <a:srgbClr val="C00000"/>
                </a:solidFill>
                <a:latin typeface="等线" panose="02010600030101010101" pitchFamily="2" charset="-122"/>
                <a:ea typeface="等线" panose="02010600030101010101" pitchFamily="2" charset="-122"/>
              </a:rPr>
              <a:t>PageRank</a:t>
            </a:r>
            <a:r>
              <a:rPr lang="ja-JP" altLang="en-US" sz="2000" dirty="0">
                <a:solidFill>
                  <a:srgbClr val="C00000"/>
                </a:solidFill>
                <a:latin typeface="等线" panose="02010600030101010101" pitchFamily="2" charset="-122"/>
                <a:ea typeface="等线" panose="02010600030101010101" pitchFamily="2" charset="-122"/>
              </a:rPr>
              <a:t>的计算可以在互联网的有向图上进行，通常是一个迭代过程</a:t>
            </a:r>
            <a:endParaRPr lang="en-GB" altLang="ja-JP" sz="2000" dirty="0">
              <a:solidFill>
                <a:srgbClr val="C00000"/>
              </a:solidFill>
              <a:latin typeface="等线" panose="02010600030101010101" pitchFamily="2" charset="-122"/>
              <a:ea typeface="等线" panose="02010600030101010101" pitchFamily="2" charset="-122"/>
            </a:endParaRPr>
          </a:p>
          <a:p>
            <a:pPr fontAlgn="auto">
              <a:spcAft>
                <a:spcPts val="0"/>
              </a:spcAft>
            </a:pPr>
            <a:r>
              <a:rPr lang="ja-JP" altLang="en-US" sz="2000" dirty="0">
                <a:solidFill>
                  <a:srgbClr val="C00000"/>
                </a:solidFill>
                <a:highlight>
                  <a:srgbClr val="FFFF00"/>
                </a:highlight>
                <a:latin typeface="等线" panose="02010600030101010101" pitchFamily="2" charset="-122"/>
                <a:ea typeface="等线" panose="02010600030101010101" pitchFamily="2" charset="-122"/>
              </a:rPr>
              <a:t>通过迭代，不断计算所有网页的</a:t>
            </a:r>
            <a:r>
              <a:rPr lang="en-US" sz="2000" dirty="0">
                <a:solidFill>
                  <a:srgbClr val="C00000"/>
                </a:solidFill>
                <a:highlight>
                  <a:srgbClr val="FFFF00"/>
                </a:highlight>
                <a:latin typeface="等线" panose="02010600030101010101" pitchFamily="2" charset="-122"/>
                <a:ea typeface="等线" panose="02010600030101010101" pitchFamily="2" charset="-122"/>
              </a:rPr>
              <a:t>PageRank</a:t>
            </a:r>
            <a:r>
              <a:rPr lang="ja-JP" altLang="en-US" sz="2000" dirty="0">
                <a:solidFill>
                  <a:srgbClr val="C00000"/>
                </a:solidFill>
                <a:highlight>
                  <a:srgbClr val="FFFF00"/>
                </a:highlight>
                <a:latin typeface="等线" panose="02010600030101010101" pitchFamily="2" charset="-122"/>
                <a:ea typeface="等线" panose="02010600030101010101" pitchFamily="2" charset="-122"/>
              </a:rPr>
              <a:t>值，直到收敛为止</a:t>
            </a:r>
            <a:endParaRPr lang="ja-JP" altLang="en-US" sz="2000" dirty="0">
              <a:solidFill>
                <a:srgbClr val="C00000"/>
              </a:solidFill>
              <a:highlight>
                <a:srgbClr val="FFFF00"/>
              </a:highlight>
              <a:latin typeface="等线" panose="02010600030101010101" pitchFamily="2" charset="-122"/>
              <a:ea typeface="等线" panose="02010600030101010101" pitchFamily="2" charset="-122"/>
            </a:endParaRPr>
          </a:p>
        </p:txBody>
      </p:sp>
      <p:sp>
        <p:nvSpPr>
          <p:cNvPr id="3" name="矩形 2"/>
          <p:cNvSpPr/>
          <p:nvPr/>
        </p:nvSpPr>
        <p:spPr>
          <a:xfrm>
            <a:off x="5148064" y="1916832"/>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7" name="矩形 6"/>
          <p:cNvSpPr/>
          <p:nvPr/>
        </p:nvSpPr>
        <p:spPr>
          <a:xfrm>
            <a:off x="7812360" y="1844824"/>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8" name="矩形 7"/>
          <p:cNvSpPr/>
          <p:nvPr/>
        </p:nvSpPr>
        <p:spPr>
          <a:xfrm>
            <a:off x="5184068"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9" name="矩形 8"/>
          <p:cNvSpPr/>
          <p:nvPr/>
        </p:nvSpPr>
        <p:spPr>
          <a:xfrm>
            <a:off x="7797606"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zh-CN" altLang="en-US" dirty="0">
                <a:latin typeface="等线" panose="02010600030101010101" pitchFamily="2" charset="-122"/>
                <a:ea typeface="等线" panose="02010600030101010101" pitchFamily="2" charset="-122"/>
              </a:rPr>
              <a:t>中心思想</a:t>
            </a:r>
            <a:endParaRPr lang="en-US" dirty="0">
              <a:latin typeface="等线" panose="02010600030101010101" pitchFamily="2" charset="-122"/>
              <a:ea typeface="等线" panose="02010600030101010101" pitchFamily="2" charset="-122"/>
            </a:endParaRPr>
          </a:p>
        </p:txBody>
      </p:sp>
      <p:sp>
        <p:nvSpPr>
          <p:cNvPr id="6" name="Content Placeholder 4"/>
          <p:cNvSpPr>
            <a:spLocks noGrp="1"/>
          </p:cNvSpPr>
          <p:nvPr>
            <p:ph idx="1"/>
          </p:nvPr>
        </p:nvSpPr>
        <p:spPr>
          <a:xfrm>
            <a:off x="395536" y="1124743"/>
            <a:ext cx="3960440" cy="3759025"/>
          </a:xfrm>
        </p:spPr>
        <p:txBody>
          <a:bodyPr>
            <a:normAutofit/>
          </a:bodyPr>
          <a:lstStyle/>
          <a:p>
            <a:r>
              <a:rPr lang="zh-CN" altLang="en-US" sz="2800" dirty="0">
                <a:solidFill>
                  <a:srgbClr val="002060"/>
                </a:solidFill>
                <a:latin typeface="等线" panose="02010600030101010101" pitchFamily="2" charset="-122"/>
                <a:ea typeface="等线" panose="02010600030101010101" pitchFamily="2" charset="-122"/>
              </a:rPr>
              <a:t>数量假设：</a:t>
            </a:r>
            <a:r>
              <a:rPr lang="zh-CN" altLang="en-US" dirty="0"/>
              <a:t>当在网页模型图中，一个网页接受到的其他网页指向的入链（</a:t>
            </a:r>
            <a:r>
              <a:rPr lang="en-US" altLang="zh-CN" dirty="0"/>
              <a:t>in-links</a:t>
            </a:r>
            <a:r>
              <a:rPr lang="zh-CN" altLang="en-US" dirty="0"/>
              <a:t>）越多，说明该网页越重要。</a:t>
            </a:r>
            <a:endParaRPr lang="en-US" altLang="zh-CN" dirty="0"/>
          </a:p>
          <a:p>
            <a:r>
              <a:rPr lang="zh-CN" altLang="en-US" sz="2800" dirty="0">
                <a:solidFill>
                  <a:srgbClr val="002060"/>
                </a:solidFill>
                <a:latin typeface="等线" panose="02010600030101010101" pitchFamily="2" charset="-122"/>
                <a:ea typeface="等线" panose="02010600030101010101" pitchFamily="2" charset="-122"/>
              </a:rPr>
              <a:t>质量假设：</a:t>
            </a:r>
            <a:r>
              <a:rPr lang="zh-CN" altLang="en-US" dirty="0"/>
              <a:t>当一个质量高的网页指向（</a:t>
            </a:r>
            <a:r>
              <a:rPr lang="en-US" altLang="zh-CN" dirty="0"/>
              <a:t>out-links</a:t>
            </a:r>
            <a:r>
              <a:rPr lang="zh-CN" altLang="en-US" dirty="0"/>
              <a:t>）一个网页，说明这个被指的网页重要。</a:t>
            </a:r>
            <a:endParaRPr lang="en-US" altLang="zh-CN" sz="2800" dirty="0">
              <a:solidFill>
                <a:srgbClr val="002060"/>
              </a:solidFill>
              <a:latin typeface="等线" panose="02010600030101010101" pitchFamily="2" charset="-122"/>
              <a:ea typeface="等线" panose="02010600030101010101" pitchFamily="2" charset="-122"/>
            </a:endParaRPr>
          </a:p>
          <a:p>
            <a:r>
              <a:rPr lang="zh-CN" altLang="en-US" sz="2800" dirty="0">
                <a:solidFill>
                  <a:srgbClr val="002060"/>
                </a:solidFill>
                <a:latin typeface="等线" panose="02010600030101010101" pitchFamily="2" charset="-122"/>
                <a:ea typeface="等线" panose="02010600030101010101" pitchFamily="2" charset="-122"/>
              </a:rPr>
              <a:t>出链入链</a:t>
            </a:r>
            <a:endParaRPr lang="en-US" sz="2800" dirty="0">
              <a:solidFill>
                <a:srgbClr val="002060"/>
              </a:solidFill>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1"/>
          <a:stretch>
            <a:fillRect/>
          </a:stretch>
        </p:blipFill>
        <p:spPr>
          <a:xfrm>
            <a:off x="4355977" y="1052737"/>
            <a:ext cx="4638554" cy="1590644"/>
          </a:xfrm>
          <a:prstGeom prst="rect">
            <a:avLst/>
          </a:prstGeom>
        </p:spPr>
      </p:pic>
      <p:pic>
        <p:nvPicPr>
          <p:cNvPr id="7" name="图片 6"/>
          <p:cNvPicPr>
            <a:picLocks noChangeAspect="1"/>
          </p:cNvPicPr>
          <p:nvPr/>
        </p:nvPicPr>
        <p:blipFill>
          <a:blip r:embed="rId2"/>
          <a:stretch>
            <a:fillRect/>
          </a:stretch>
        </p:blipFill>
        <p:spPr>
          <a:xfrm>
            <a:off x="4221729" y="2715387"/>
            <a:ext cx="4907049" cy="1512168"/>
          </a:xfrm>
          <a:prstGeom prst="rect">
            <a:avLst/>
          </a:prstGeom>
        </p:spPr>
      </p:pic>
      <p:pic>
        <p:nvPicPr>
          <p:cNvPr id="8" name="图片 7"/>
          <p:cNvPicPr>
            <a:picLocks noChangeAspect="1"/>
          </p:cNvPicPr>
          <p:nvPr/>
        </p:nvPicPr>
        <p:blipFill>
          <a:blip r:embed="rId3"/>
          <a:stretch>
            <a:fillRect/>
          </a:stretch>
        </p:blipFill>
        <p:spPr>
          <a:xfrm>
            <a:off x="1075336" y="4445990"/>
            <a:ext cx="3778027" cy="15956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lang="en-US" altLang="zh-CN" dirty="0">
                <a:highlight>
                  <a:srgbClr val="FFFF00"/>
                </a:highlight>
              </a:rPr>
              <a:t>PageRank</a:t>
            </a:r>
            <a:r>
              <a:rPr lang="zh-CN" altLang="en-US" dirty="0">
                <a:highlight>
                  <a:srgbClr val="FFFF00"/>
                </a:highlight>
              </a:rPr>
              <a:t>公式</a:t>
            </a:r>
            <a:endParaRPr lang="zh-CN" altLang="en-US" dirty="0">
              <a:highlight>
                <a:srgbClr val="FFFF00"/>
              </a:highlight>
            </a:endParaRPr>
          </a:p>
        </p:txBody>
      </p:sp>
      <p:pic>
        <p:nvPicPr>
          <p:cNvPr id="7" name="图片 6"/>
          <p:cNvPicPr>
            <a:picLocks noChangeAspect="1"/>
          </p:cNvPicPr>
          <p:nvPr/>
        </p:nvPicPr>
        <p:blipFill>
          <a:blip r:embed="rId1"/>
          <a:stretch>
            <a:fillRect/>
          </a:stretch>
        </p:blipFill>
        <p:spPr>
          <a:xfrm>
            <a:off x="491985" y="971525"/>
            <a:ext cx="7437765" cy="1170533"/>
          </a:xfrm>
          <a:prstGeom prst="rect">
            <a:avLst/>
          </a:prstGeom>
        </p:spPr>
      </p:pic>
      <p:sp>
        <p:nvSpPr>
          <p:cNvPr id="8" name="矩形 7"/>
          <p:cNvSpPr/>
          <p:nvPr/>
        </p:nvSpPr>
        <p:spPr>
          <a:xfrm>
            <a:off x="1098526" y="2276872"/>
            <a:ext cx="7416824" cy="1106805"/>
          </a:xfrm>
          <a:prstGeom prst="rect">
            <a:avLst/>
          </a:prstGeom>
        </p:spPr>
        <p:txBody>
          <a:bodyPr wrap="square">
            <a:spAutoFit/>
          </a:bodyPr>
          <a:lstStyle/>
          <a:p>
            <a:r>
              <a:rPr lang="en-US" altLang="zh-CN" sz="2400" b="1" dirty="0">
                <a:solidFill>
                  <a:srgbClr val="C00000"/>
                </a:solidFill>
                <a:highlight>
                  <a:srgbClr val="FFFF00"/>
                </a:highlight>
                <a:latin typeface="等线" panose="02010600030101010101" pitchFamily="2" charset="-122"/>
                <a:ea typeface="等线" panose="02010600030101010101" pitchFamily="2" charset="-122"/>
              </a:rPr>
              <a:t>M(v</a:t>
            </a:r>
            <a:r>
              <a:rPr lang="en-US" altLang="zh-CN" sz="2400" b="1" baseline="-25000" dirty="0">
                <a:solidFill>
                  <a:srgbClr val="C00000"/>
                </a:solidFill>
                <a:highlight>
                  <a:srgbClr val="FFFF00"/>
                </a:highlight>
                <a:latin typeface="等线" panose="02010600030101010101" pitchFamily="2" charset="-122"/>
                <a:ea typeface="等线" panose="02010600030101010101" pitchFamily="2" charset="-122"/>
              </a:rPr>
              <a:t>i</a:t>
            </a:r>
            <a:r>
              <a:rPr lang="en-US" altLang="zh-CN" sz="2400" b="1" dirty="0">
                <a:solidFill>
                  <a:srgbClr val="C00000"/>
                </a:solidFill>
                <a:highlight>
                  <a:srgbClr val="FFFF00"/>
                </a:highlight>
                <a:latin typeface="等线" panose="02010600030101010101" pitchFamily="2" charset="-122"/>
                <a:ea typeface="等线" panose="02010600030101010101" pitchFamily="2" charset="-122"/>
              </a:rPr>
              <a:t>)</a:t>
            </a:r>
            <a:r>
              <a:rPr lang="ja-JP" altLang="en-US" sz="2400" b="1" dirty="0">
                <a:solidFill>
                  <a:srgbClr val="C00000"/>
                </a:solidFill>
                <a:highlight>
                  <a:srgbClr val="FFFF00"/>
                </a:highlight>
                <a:latin typeface="等线" panose="02010600030101010101" pitchFamily="2" charset="-122"/>
                <a:ea typeface="等线" panose="02010600030101010101" pitchFamily="2" charset="-122"/>
              </a:rPr>
              <a:t>表示指向结点</a:t>
            </a:r>
            <a:r>
              <a:rPr lang="en-US" altLang="zh-CN" sz="2400" b="1" dirty="0">
                <a:solidFill>
                  <a:srgbClr val="C00000"/>
                </a:solidFill>
                <a:highlight>
                  <a:srgbClr val="FFFF00"/>
                </a:highlight>
                <a:latin typeface="等线" panose="02010600030101010101" pitchFamily="2" charset="-122"/>
                <a:ea typeface="等线" panose="02010600030101010101" pitchFamily="2" charset="-122"/>
              </a:rPr>
              <a:t>v</a:t>
            </a:r>
            <a:r>
              <a:rPr lang="en-US" altLang="zh-CN" sz="2400" b="1" baseline="-25000" dirty="0">
                <a:solidFill>
                  <a:srgbClr val="C00000"/>
                </a:solidFill>
                <a:highlight>
                  <a:srgbClr val="FFFF00"/>
                </a:highlight>
                <a:latin typeface="等线" panose="02010600030101010101" pitchFamily="2" charset="-122"/>
                <a:ea typeface="等线" panose="02010600030101010101" pitchFamily="2" charset="-122"/>
              </a:rPr>
              <a:t>i</a:t>
            </a:r>
            <a:r>
              <a:rPr lang="ja-JP" altLang="en-US" sz="2400" b="1" dirty="0">
                <a:solidFill>
                  <a:srgbClr val="C00000"/>
                </a:solidFill>
                <a:highlight>
                  <a:srgbClr val="FFFF00"/>
                </a:highlight>
                <a:latin typeface="等线" panose="02010600030101010101" pitchFamily="2" charset="-122"/>
                <a:ea typeface="等线" panose="02010600030101010101" pitchFamily="2" charset="-122"/>
              </a:rPr>
              <a:t>的结点集合</a:t>
            </a:r>
            <a:r>
              <a:rPr lang="zh-CN" altLang="ja-JP" sz="2400" b="1" dirty="0">
                <a:solidFill>
                  <a:srgbClr val="C00000"/>
                </a:solidFill>
                <a:highlight>
                  <a:srgbClr val="FFFF00"/>
                </a:highlight>
                <a:latin typeface="等线" panose="02010600030101010101" pitchFamily="2" charset="-122"/>
                <a:ea typeface="等线" panose="02010600030101010101" pitchFamily="2" charset="-122"/>
              </a:rPr>
              <a:t>（</a:t>
            </a:r>
            <a:r>
              <a:rPr lang="en-US" altLang="zh-CN" sz="2400" b="1" dirty="0">
                <a:solidFill>
                  <a:srgbClr val="C00000"/>
                </a:solidFill>
                <a:highlight>
                  <a:srgbClr val="FFFF00"/>
                </a:highlight>
                <a:latin typeface="等线" panose="02010600030101010101" pitchFamily="2" charset="-122"/>
                <a:ea typeface="等线" panose="02010600030101010101" pitchFamily="2" charset="-122"/>
              </a:rPr>
              <a:t>vi</a:t>
            </a:r>
            <a:r>
              <a:rPr lang="zh-CN" altLang="en-US" sz="2400" b="1" dirty="0">
                <a:solidFill>
                  <a:srgbClr val="C00000"/>
                </a:solidFill>
                <a:highlight>
                  <a:srgbClr val="FFFF00"/>
                </a:highlight>
                <a:latin typeface="等线" panose="02010600030101010101" pitchFamily="2" charset="-122"/>
                <a:ea typeface="等线" panose="02010600030101010101" pitchFamily="2" charset="-122"/>
              </a:rPr>
              <a:t>入链</a:t>
            </a:r>
            <a:r>
              <a:rPr lang="zh-CN" altLang="ja-JP" sz="2400" b="1" dirty="0">
                <a:solidFill>
                  <a:srgbClr val="C00000"/>
                </a:solidFill>
                <a:highlight>
                  <a:srgbClr val="FFFF00"/>
                </a:highlight>
                <a:latin typeface="等线" panose="02010600030101010101" pitchFamily="2" charset="-122"/>
                <a:ea typeface="等线" panose="02010600030101010101" pitchFamily="2" charset="-122"/>
              </a:rPr>
              <a:t>）</a:t>
            </a:r>
            <a:endParaRPr lang="en-GB" altLang="ja-JP" sz="2400" b="1" dirty="0">
              <a:solidFill>
                <a:srgbClr val="C00000"/>
              </a:solidFill>
              <a:latin typeface="等线" panose="02010600030101010101" pitchFamily="2" charset="-122"/>
              <a:ea typeface="等线" panose="02010600030101010101" pitchFamily="2" charset="-122"/>
            </a:endParaRPr>
          </a:p>
          <a:p>
            <a:r>
              <a:rPr lang="en-US" altLang="zh-CN" sz="2400" b="1" dirty="0">
                <a:solidFill>
                  <a:srgbClr val="C00000"/>
                </a:solidFill>
                <a:highlight>
                  <a:srgbClr val="FFFF00"/>
                </a:highlight>
                <a:latin typeface="等线" panose="02010600030101010101" pitchFamily="2" charset="-122"/>
                <a:ea typeface="等线" panose="02010600030101010101" pitchFamily="2" charset="-122"/>
              </a:rPr>
              <a:t>L(</a:t>
            </a:r>
            <a:r>
              <a:rPr lang="en-US" altLang="zh-CN" sz="2400" b="1" dirty="0" err="1">
                <a:solidFill>
                  <a:srgbClr val="C00000"/>
                </a:solidFill>
                <a:highlight>
                  <a:srgbClr val="FFFF00"/>
                </a:highlight>
                <a:latin typeface="等线" panose="02010600030101010101" pitchFamily="2" charset="-122"/>
                <a:ea typeface="等线" panose="02010600030101010101" pitchFamily="2" charset="-122"/>
              </a:rPr>
              <a:t>v</a:t>
            </a:r>
            <a:r>
              <a:rPr lang="en-US" altLang="zh-CN" sz="2400" b="1" baseline="-25000" dirty="0" err="1">
                <a:solidFill>
                  <a:srgbClr val="C00000"/>
                </a:solidFill>
                <a:highlight>
                  <a:srgbClr val="FFFF00"/>
                </a:highlight>
                <a:latin typeface="等线" panose="02010600030101010101" pitchFamily="2" charset="-122"/>
                <a:ea typeface="等线" panose="02010600030101010101" pitchFamily="2" charset="-122"/>
              </a:rPr>
              <a:t>j</a:t>
            </a:r>
            <a:r>
              <a:rPr lang="en-US" altLang="zh-CN" sz="2400" b="1" dirty="0">
                <a:solidFill>
                  <a:srgbClr val="C00000"/>
                </a:solidFill>
                <a:highlight>
                  <a:srgbClr val="FFFF00"/>
                </a:highlight>
                <a:latin typeface="等线" panose="02010600030101010101" pitchFamily="2" charset="-122"/>
                <a:ea typeface="等线" panose="02010600030101010101" pitchFamily="2" charset="-122"/>
              </a:rPr>
              <a:t>)</a:t>
            </a:r>
            <a:r>
              <a:rPr lang="ja-JP" altLang="en-US" sz="2400" b="1" dirty="0">
                <a:solidFill>
                  <a:srgbClr val="C00000"/>
                </a:solidFill>
                <a:highlight>
                  <a:srgbClr val="FFFF00"/>
                </a:highlight>
                <a:latin typeface="等线" panose="02010600030101010101" pitchFamily="2" charset="-122"/>
                <a:ea typeface="等线" panose="02010600030101010101" pitchFamily="2" charset="-122"/>
              </a:rPr>
              <a:t>表示结点</a:t>
            </a:r>
            <a:r>
              <a:rPr lang="en-US" altLang="zh-CN" sz="2400" b="1" dirty="0" err="1">
                <a:solidFill>
                  <a:srgbClr val="C00000"/>
                </a:solidFill>
                <a:highlight>
                  <a:srgbClr val="FFFF00"/>
                </a:highlight>
                <a:latin typeface="等线" panose="02010600030101010101" pitchFamily="2" charset="-122"/>
                <a:ea typeface="等线" panose="02010600030101010101" pitchFamily="2" charset="-122"/>
              </a:rPr>
              <a:t>v</a:t>
            </a:r>
            <a:r>
              <a:rPr lang="en-US" altLang="zh-CN" sz="2400" b="1" baseline="-25000" dirty="0" err="1">
                <a:solidFill>
                  <a:srgbClr val="C00000"/>
                </a:solidFill>
                <a:highlight>
                  <a:srgbClr val="FFFF00"/>
                </a:highlight>
                <a:latin typeface="等线" panose="02010600030101010101" pitchFamily="2" charset="-122"/>
                <a:ea typeface="等线" panose="02010600030101010101" pitchFamily="2" charset="-122"/>
              </a:rPr>
              <a:t>j</a:t>
            </a:r>
            <a:r>
              <a:rPr lang="ja-JP" altLang="en-US" sz="2400" b="1" dirty="0">
                <a:solidFill>
                  <a:srgbClr val="C00000"/>
                </a:solidFill>
                <a:highlight>
                  <a:srgbClr val="FFFF00"/>
                </a:highlight>
                <a:latin typeface="等线" panose="02010600030101010101" pitchFamily="2" charset="-122"/>
                <a:ea typeface="等线" panose="02010600030101010101" pitchFamily="2" charset="-122"/>
              </a:rPr>
              <a:t>连出的有向边的个数</a:t>
            </a:r>
            <a:r>
              <a:rPr lang="zh-CN" altLang="ja-JP" sz="2400" b="1" dirty="0">
                <a:solidFill>
                  <a:srgbClr val="C00000"/>
                </a:solidFill>
                <a:highlight>
                  <a:srgbClr val="FFFF00"/>
                </a:highlight>
                <a:latin typeface="等线" panose="02010600030101010101" pitchFamily="2" charset="-122"/>
                <a:ea typeface="等线" panose="02010600030101010101" pitchFamily="2" charset="-122"/>
              </a:rPr>
              <a:t>（</a:t>
            </a:r>
            <a:r>
              <a:rPr lang="en-US" altLang="zh-CN" sz="2400" b="1" dirty="0">
                <a:solidFill>
                  <a:srgbClr val="C00000"/>
                </a:solidFill>
                <a:highlight>
                  <a:srgbClr val="FFFF00"/>
                </a:highlight>
                <a:latin typeface="等线" panose="02010600030101010101" pitchFamily="2" charset="-122"/>
                <a:ea typeface="等线" panose="02010600030101010101" pitchFamily="2" charset="-122"/>
              </a:rPr>
              <a:t>vj</a:t>
            </a:r>
            <a:r>
              <a:rPr lang="zh-CN" altLang="en-US" sz="2400" b="1" dirty="0">
                <a:solidFill>
                  <a:srgbClr val="C00000"/>
                </a:solidFill>
                <a:highlight>
                  <a:srgbClr val="FFFF00"/>
                </a:highlight>
                <a:latin typeface="等线" panose="02010600030101010101" pitchFamily="2" charset="-122"/>
                <a:ea typeface="等线" panose="02010600030101010101" pitchFamily="2" charset="-122"/>
              </a:rPr>
              <a:t>出链</a:t>
            </a:r>
            <a:r>
              <a:rPr lang="zh-CN" altLang="ja-JP" sz="2400" b="1" dirty="0">
                <a:solidFill>
                  <a:srgbClr val="C00000"/>
                </a:solidFill>
                <a:highlight>
                  <a:srgbClr val="FFFF00"/>
                </a:highlight>
                <a:latin typeface="等线" panose="02010600030101010101" pitchFamily="2" charset="-122"/>
                <a:ea typeface="等线" panose="02010600030101010101" pitchFamily="2" charset="-122"/>
              </a:rPr>
              <a:t>）</a:t>
            </a:r>
            <a:endParaRPr lang="en-GB" altLang="ja-JP" sz="2400" b="1" dirty="0">
              <a:solidFill>
                <a:srgbClr val="C00000"/>
              </a:solidFill>
              <a:highlight>
                <a:srgbClr val="FFFF00"/>
              </a:highlight>
              <a:latin typeface="等线" panose="02010600030101010101" pitchFamily="2" charset="-122"/>
              <a:ea typeface="等线" panose="02010600030101010101" pitchFamily="2" charset="-122"/>
            </a:endParaRPr>
          </a:p>
          <a:p>
            <a:endParaRPr lang="en-GB" altLang="ja-JP" sz="2400" b="1" dirty="0">
              <a:solidFill>
                <a:srgbClr val="C00000"/>
              </a:solidFill>
              <a:highlight>
                <a:srgbClr val="FFFF00"/>
              </a:highlight>
              <a:latin typeface="等线" panose="02010600030101010101" pitchFamily="2" charset="-122"/>
              <a:ea typeface="等线" panose="02010600030101010101" pitchFamily="2" charset="-122"/>
            </a:endParaRPr>
          </a:p>
        </p:txBody>
      </p:sp>
      <p:sp>
        <p:nvSpPr>
          <p:cNvPr id="9" name="矩形 8"/>
          <p:cNvSpPr/>
          <p:nvPr/>
        </p:nvSpPr>
        <p:spPr>
          <a:xfrm>
            <a:off x="855031" y="5229200"/>
            <a:ext cx="7903813" cy="646331"/>
          </a:xfrm>
          <a:prstGeom prst="rect">
            <a:avLst/>
          </a:prstGeom>
        </p:spPr>
        <p:txBody>
          <a:bodyPr wrap="square">
            <a:spAutoFit/>
          </a:bodyPr>
          <a:lstStyle/>
          <a:p>
            <a:r>
              <a:rPr lang="en-US" altLang="zh-CN" dirty="0">
                <a:solidFill>
                  <a:srgbClr val="002060"/>
                </a:solidFill>
                <a:latin typeface="等线" panose="02010600030101010101" pitchFamily="2" charset="-122"/>
                <a:ea typeface="等线" panose="02010600030101010101" pitchFamily="2" charset="-122"/>
              </a:rPr>
              <a:t>PageRank</a:t>
            </a:r>
            <a:r>
              <a:rPr lang="ja-JP" altLang="en-US" dirty="0">
                <a:solidFill>
                  <a:srgbClr val="002060"/>
                </a:solidFill>
                <a:latin typeface="等线" panose="02010600030101010101" pitchFamily="2" charset="-122"/>
                <a:ea typeface="等线" panose="02010600030101010101" pitchFamily="2" charset="-122"/>
              </a:rPr>
              <a:t>的基本定义是理想化的</a:t>
            </a:r>
            <a:r>
              <a:rPr lang="zh-CN" altLang="en-US" dirty="0">
                <a:solidFill>
                  <a:srgbClr val="002060"/>
                </a:solidFill>
                <a:latin typeface="等线" panose="02010600030101010101" pitchFamily="2" charset="-122"/>
                <a:ea typeface="等线" panose="02010600030101010101" pitchFamily="2" charset="-122"/>
              </a:rPr>
              <a:t>，</a:t>
            </a:r>
            <a:r>
              <a:rPr lang="ja-JP" altLang="en-US" dirty="0">
                <a:solidFill>
                  <a:srgbClr val="002060"/>
                </a:solidFill>
                <a:latin typeface="等线" panose="02010600030101010101" pitchFamily="2" charset="-122"/>
                <a:ea typeface="等线" panose="02010600030101010101" pitchFamily="2" charset="-122"/>
              </a:rPr>
              <a:t>在这中情况下</a:t>
            </a:r>
            <a:r>
              <a:rPr lang="zh-CN" altLang="en-US" dirty="0">
                <a:solidFill>
                  <a:srgbClr val="002060"/>
                </a:solidFill>
                <a:latin typeface="等线" panose="02010600030101010101" pitchFamily="2" charset="-122"/>
                <a:ea typeface="等线" panose="02010600030101010101" pitchFamily="2" charset="-122"/>
              </a:rPr>
              <a:t>，</a:t>
            </a:r>
            <a:r>
              <a:rPr lang="en-US" altLang="zh-CN" dirty="0">
                <a:solidFill>
                  <a:srgbClr val="002060"/>
                </a:solidFill>
                <a:latin typeface="等线" panose="02010600030101010101" pitchFamily="2" charset="-122"/>
                <a:ea typeface="等线" panose="02010600030101010101" pitchFamily="2" charset="-122"/>
              </a:rPr>
              <a:t>PageRank</a:t>
            </a:r>
            <a:r>
              <a:rPr lang="ja-JP" altLang="en-US" dirty="0">
                <a:solidFill>
                  <a:srgbClr val="002060"/>
                </a:solidFill>
                <a:latin typeface="等线" panose="02010600030101010101" pitchFamily="2" charset="-122"/>
                <a:ea typeface="等线" panose="02010600030101010101" pitchFamily="2" charset="-122"/>
              </a:rPr>
              <a:t>存在</a:t>
            </a:r>
            <a:r>
              <a:rPr lang="zh-CN" altLang="en-US" dirty="0">
                <a:solidFill>
                  <a:srgbClr val="002060"/>
                </a:solidFill>
                <a:latin typeface="等线" panose="02010600030101010101" pitchFamily="2" charset="-122"/>
                <a:ea typeface="等线" panose="02010600030101010101" pitchFamily="2" charset="-122"/>
              </a:rPr>
              <a:t>，</a:t>
            </a:r>
            <a:r>
              <a:rPr lang="ja-JP" altLang="en-US" dirty="0">
                <a:solidFill>
                  <a:srgbClr val="002060"/>
                </a:solidFill>
                <a:latin typeface="等线" panose="02010600030101010101" pitchFamily="2" charset="-122"/>
                <a:ea typeface="等线" panose="02010600030101010101" pitchFamily="2" charset="-122"/>
              </a:rPr>
              <a:t>而且可以通过不断迭代求得</a:t>
            </a:r>
            <a:r>
              <a:rPr lang="en-US" altLang="zh-CN" dirty="0">
                <a:solidFill>
                  <a:srgbClr val="002060"/>
                </a:solidFill>
                <a:latin typeface="等线" panose="02010600030101010101" pitchFamily="2" charset="-122"/>
                <a:ea typeface="等线" panose="02010600030101010101" pitchFamily="2" charset="-122"/>
              </a:rPr>
              <a:t>PageRank</a:t>
            </a:r>
            <a:r>
              <a:rPr lang="ja-JP" altLang="en-US" dirty="0">
                <a:solidFill>
                  <a:srgbClr val="002060"/>
                </a:solidFill>
                <a:latin typeface="等线" panose="02010600030101010101" pitchFamily="2" charset="-122"/>
                <a:ea typeface="等线" panose="02010600030101010101" pitchFamily="2" charset="-122"/>
              </a:rPr>
              <a:t>值</a:t>
            </a:r>
            <a:endParaRPr lang="en-US" altLang="zh-CN" dirty="0">
              <a:solidFill>
                <a:srgbClr val="002060"/>
              </a:solidFill>
              <a:latin typeface="等线" panose="02010600030101010101" pitchFamily="2" charset="-122"/>
              <a:ea typeface="等线" panose="02010600030101010101" pitchFamily="2" charset="-122"/>
            </a:endParaRPr>
          </a:p>
        </p:txBody>
      </p:sp>
      <p:pic>
        <p:nvPicPr>
          <p:cNvPr id="10" name="Picture 3"/>
          <p:cNvPicPr>
            <a:picLocks noChangeAspect="1"/>
          </p:cNvPicPr>
          <p:nvPr/>
        </p:nvPicPr>
        <p:blipFill rotWithShape="1">
          <a:blip r:embed="rId2"/>
          <a:srcRect t="11962" b="37428"/>
          <a:stretch>
            <a:fillRect/>
          </a:stretch>
        </p:blipFill>
        <p:spPr>
          <a:xfrm>
            <a:off x="854806" y="3132568"/>
            <a:ext cx="7434387" cy="1800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等线" panose="02010600030101010101" pitchFamily="2" charset="-122"/>
                <a:ea typeface="等线" panose="02010600030101010101" pitchFamily="2" charset="-122"/>
              </a:rPr>
              <a:t>例</a:t>
            </a:r>
            <a:r>
              <a:rPr lang="en-US" altLang="ja-JP" dirty="0">
                <a:latin typeface="等线" panose="02010600030101010101" pitchFamily="2" charset="-122"/>
                <a:ea typeface="等线" panose="02010600030101010101" pitchFamily="2" charset="-122"/>
              </a:rPr>
              <a:t>1</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等线" panose="02010600030101010101" pitchFamily="2" charset="-122"/>
                <a:ea typeface="等线" panose="02010600030101010101" pitchFamily="2" charset="-122"/>
              </a:rPr>
              <a:t>求下图的</a:t>
            </a:r>
            <a:r>
              <a:rPr lang="en-US" altLang="zh-CN" b="1" dirty="0">
                <a:solidFill>
                  <a:srgbClr val="002060"/>
                </a:solidFill>
                <a:latin typeface="等线" panose="02010600030101010101" pitchFamily="2" charset="-122"/>
                <a:ea typeface="等线" panose="02010600030101010101" pitchFamily="2" charset="-122"/>
              </a:rPr>
              <a:t>PageRank</a:t>
            </a:r>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a:p>
            <a:r>
              <a:rPr lang="zh-CN" altLang="en-US" b="1" dirty="0">
                <a:solidFill>
                  <a:srgbClr val="002060"/>
                </a:solidFill>
                <a:latin typeface="等线" panose="02010600030101010101" pitchFamily="2" charset="-122"/>
                <a:ea typeface="等线" panose="02010600030101010101" pitchFamily="2" charset="-122"/>
              </a:rPr>
              <a:t>初始值</a:t>
            </a:r>
            <a:r>
              <a:rPr lang="en-US" altLang="zh-CN" b="1" dirty="0">
                <a:solidFill>
                  <a:srgbClr val="002060"/>
                </a:solidFill>
                <a:latin typeface="等线" panose="02010600030101010101" pitchFamily="2" charset="-122"/>
                <a:ea typeface="等线" panose="02010600030101010101" pitchFamily="2" charset="-122"/>
              </a:rPr>
              <a:t>PR(</a:t>
            </a:r>
            <a:r>
              <a:rPr lang="en-US" altLang="zh-CN" sz="2400" b="1" dirty="0">
                <a:solidFill>
                  <a:srgbClr val="002060"/>
                </a:solidFill>
                <a:latin typeface="等线" panose="02010600030101010101" pitchFamily="2" charset="-122"/>
                <a:ea typeface="等线" panose="02010600030101010101" pitchFamily="2" charset="-122"/>
              </a:rPr>
              <a:t>A</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)=PR(</a:t>
            </a:r>
            <a:r>
              <a:rPr lang="en-US" altLang="zh-CN" sz="2400" b="1" dirty="0">
                <a:solidFill>
                  <a:srgbClr val="002060"/>
                </a:solidFill>
                <a:latin typeface="等线" panose="02010600030101010101" pitchFamily="2" charset="-122"/>
                <a:ea typeface="等线" panose="02010600030101010101" pitchFamily="2" charset="-122"/>
              </a:rPr>
              <a:t>B</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 =PR(</a:t>
            </a:r>
            <a:r>
              <a:rPr lang="en-US" altLang="zh-CN" sz="2400" b="1" dirty="0">
                <a:solidFill>
                  <a:srgbClr val="002060"/>
                </a:solidFill>
                <a:latin typeface="等线" panose="02010600030101010101" pitchFamily="2" charset="-122"/>
                <a:ea typeface="等线" panose="02010600030101010101" pitchFamily="2" charset="-122"/>
              </a:rPr>
              <a:t>C</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 =PR(</a:t>
            </a:r>
            <a:r>
              <a:rPr lang="en-US" altLang="zh-CN" sz="2400" b="1" dirty="0">
                <a:solidFill>
                  <a:srgbClr val="002060"/>
                </a:solidFill>
                <a:latin typeface="等线" panose="02010600030101010101" pitchFamily="2" charset="-122"/>
                <a:ea typeface="等线" panose="02010600030101010101" pitchFamily="2" charset="-122"/>
              </a:rPr>
              <a:t>D</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a:t>
            </a:r>
            <a:endParaRPr lang="en-US" altLang="zh-CN" b="1" dirty="0">
              <a:solidFill>
                <a:srgbClr val="002060"/>
              </a:solidFill>
              <a:latin typeface="等线" panose="02010600030101010101" pitchFamily="2" charset="-122"/>
              <a:ea typeface="等线" panose="02010600030101010101" pitchFamily="2" charset="-122"/>
            </a:endParaRPr>
          </a:p>
          <a:p>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等线" panose="02010600030101010101" pitchFamily="2" charset="-122"/>
                <a:ea typeface="等线" panose="02010600030101010101" pitchFamily="2" charset="-122"/>
              </a:rPr>
              <a:t>例</a:t>
            </a:r>
            <a:r>
              <a:rPr lang="en-US" altLang="ja-JP" dirty="0">
                <a:latin typeface="等线" panose="02010600030101010101" pitchFamily="2" charset="-122"/>
                <a:ea typeface="等线" panose="02010600030101010101" pitchFamily="2" charset="-122"/>
              </a:rPr>
              <a:t>1</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等线" panose="02010600030101010101" pitchFamily="2" charset="-122"/>
                <a:ea typeface="等线" panose="02010600030101010101" pitchFamily="2" charset="-122"/>
              </a:rPr>
              <a:t>求下图的</a:t>
            </a:r>
            <a:r>
              <a:rPr lang="en-US" altLang="zh-CN" b="1" dirty="0">
                <a:solidFill>
                  <a:srgbClr val="002060"/>
                </a:solidFill>
                <a:latin typeface="等线" panose="02010600030101010101" pitchFamily="2" charset="-122"/>
                <a:ea typeface="等线" panose="02010600030101010101" pitchFamily="2" charset="-122"/>
              </a:rPr>
              <a:t>PageRank</a:t>
            </a:r>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a:p>
            <a:r>
              <a:rPr lang="zh-CN" altLang="en-US" b="1" dirty="0">
                <a:solidFill>
                  <a:srgbClr val="002060"/>
                </a:solidFill>
                <a:latin typeface="等线" panose="02010600030101010101" pitchFamily="2" charset="-122"/>
                <a:ea typeface="等线" panose="02010600030101010101" pitchFamily="2" charset="-122"/>
              </a:rPr>
              <a:t>初始值</a:t>
            </a:r>
            <a:r>
              <a:rPr lang="en-US" altLang="zh-CN" b="1" dirty="0">
                <a:solidFill>
                  <a:srgbClr val="002060"/>
                </a:solidFill>
                <a:latin typeface="等线" panose="02010600030101010101" pitchFamily="2" charset="-122"/>
                <a:ea typeface="等线" panose="02010600030101010101" pitchFamily="2" charset="-122"/>
              </a:rPr>
              <a:t>PR(A</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)=PR(B</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 =PR(C</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 =PR(D</a:t>
            </a:r>
            <a:r>
              <a:rPr lang="en-US" altLang="zh-CN" sz="2400" b="1" baseline="-25000" dirty="0">
                <a:solidFill>
                  <a:srgbClr val="002060"/>
                </a:solidFill>
                <a:latin typeface="等线" panose="02010600030101010101" pitchFamily="2" charset="-122"/>
                <a:ea typeface="等线" panose="02010600030101010101" pitchFamily="2" charset="-122"/>
              </a:rPr>
              <a:t>0</a:t>
            </a:r>
            <a:r>
              <a:rPr lang="en-US" altLang="zh-CN" b="1" dirty="0">
                <a:solidFill>
                  <a:srgbClr val="002060"/>
                </a:solidFill>
                <a:latin typeface="等线" panose="02010600030101010101" pitchFamily="2" charset="-122"/>
                <a:ea typeface="等线" panose="02010600030101010101" pitchFamily="2" charset="-122"/>
              </a:rPr>
              <a:t>)=</a:t>
            </a:r>
            <a:r>
              <a:rPr lang="en-US" altLang="zh-CN" b="1" dirty="0">
                <a:solidFill>
                  <a:srgbClr val="FF0000"/>
                </a:solidFill>
                <a:latin typeface="等线" panose="02010600030101010101" pitchFamily="2" charset="-122"/>
                <a:ea typeface="等线" panose="02010600030101010101" pitchFamily="2" charset="-122"/>
              </a:rPr>
              <a:t>1/4</a:t>
            </a:r>
            <a:endParaRPr lang="en-US" altLang="zh-CN" b="1" dirty="0">
              <a:solidFill>
                <a:srgbClr val="002060"/>
              </a:solidFill>
              <a:latin typeface="等线" panose="02010600030101010101" pitchFamily="2" charset="-122"/>
              <a:ea typeface="等线" panose="02010600030101010101" pitchFamily="2" charset="-122"/>
            </a:endParaRPr>
          </a:p>
          <a:p>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p:txBody>
      </p:sp>
      <p:sp>
        <p:nvSpPr>
          <p:cNvPr id="6" name="Content Placeholder 4"/>
          <p:cNvSpPr txBox="1"/>
          <p:nvPr/>
        </p:nvSpPr>
        <p:spPr>
          <a:xfrm>
            <a:off x="5220072" y="2589336"/>
            <a:ext cx="3816424" cy="3263504"/>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zh-CN" sz="1600" b="1" dirty="0">
                <a:solidFill>
                  <a:srgbClr val="C00000"/>
                </a:solidFill>
                <a:latin typeface="等线" panose="02010600030101010101" pitchFamily="2" charset="-122"/>
                <a:ea typeface="等线" panose="02010600030101010101" pitchFamily="2" charset="-122"/>
              </a:rPr>
              <a:t>PR(A</a:t>
            </a:r>
            <a:r>
              <a:rPr lang="en-US" altLang="zh-CN" sz="1600" b="1" baseline="-25000" dirty="0">
                <a:solidFill>
                  <a:srgbClr val="C00000"/>
                </a:solidFill>
                <a:latin typeface="等线" panose="02010600030101010101" pitchFamily="2" charset="-122"/>
                <a:ea typeface="等线" panose="02010600030101010101" pitchFamily="2" charset="-122"/>
              </a:rPr>
              <a:t>1</a:t>
            </a:r>
            <a:r>
              <a:rPr lang="en-US" altLang="zh-CN" sz="1600" b="1" dirty="0">
                <a:solidFill>
                  <a:srgbClr val="C00000"/>
                </a:solidFill>
                <a:latin typeface="等线" panose="02010600030101010101" pitchFamily="2" charset="-122"/>
                <a:ea typeface="等线" panose="02010600030101010101" pitchFamily="2" charset="-122"/>
              </a:rPr>
              <a:t>)=PR(B</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)/L(B)+PR(C</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)/L(C) </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=1/4*1/2+1/4*1</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=3/8</a:t>
            </a:r>
            <a:endParaRPr lang="en-US" altLang="zh-CN" sz="1600" b="1" dirty="0">
              <a:solidFill>
                <a:srgbClr val="C00000"/>
              </a:solidFill>
              <a:latin typeface="等线" panose="02010600030101010101" pitchFamily="2" charset="-122"/>
              <a:ea typeface="等线" panose="02010600030101010101" pitchFamily="2" charset="-122"/>
            </a:endParaRPr>
          </a:p>
          <a:p>
            <a:pPr fontAlgn="auto">
              <a:spcAft>
                <a:spcPts val="0"/>
              </a:spcAft>
            </a:pPr>
            <a:r>
              <a:rPr lang="en-US" altLang="zh-CN" sz="1600" b="1" dirty="0">
                <a:solidFill>
                  <a:srgbClr val="C00000"/>
                </a:solidFill>
                <a:latin typeface="等线" panose="02010600030101010101" pitchFamily="2" charset="-122"/>
                <a:ea typeface="等线" panose="02010600030101010101" pitchFamily="2" charset="-122"/>
              </a:rPr>
              <a:t>PR(B</a:t>
            </a:r>
            <a:r>
              <a:rPr lang="en-US" altLang="zh-CN" sz="1600" b="1" baseline="-25000" dirty="0">
                <a:solidFill>
                  <a:srgbClr val="C00000"/>
                </a:solidFill>
                <a:latin typeface="等线" panose="02010600030101010101" pitchFamily="2" charset="-122"/>
                <a:ea typeface="等线" panose="02010600030101010101" pitchFamily="2" charset="-122"/>
              </a:rPr>
              <a:t>1</a:t>
            </a:r>
            <a:r>
              <a:rPr lang="en-US" altLang="zh-CN" sz="1600" b="1" dirty="0">
                <a:solidFill>
                  <a:srgbClr val="C00000"/>
                </a:solidFill>
                <a:latin typeface="等线" panose="02010600030101010101" pitchFamily="2" charset="-122"/>
                <a:ea typeface="等线" panose="02010600030101010101" pitchFamily="2" charset="-122"/>
              </a:rPr>
              <a:t>)=PR(A</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)/L(A)+PR(D</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)/L(D) </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=1/4*1/3+1/4*1/2</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=5/24</a:t>
            </a:r>
            <a:endParaRPr lang="en-US" altLang="zh-CN" sz="1600" b="1" dirty="0">
              <a:solidFill>
                <a:srgbClr val="C00000"/>
              </a:solidFill>
              <a:latin typeface="等线" panose="02010600030101010101" pitchFamily="2" charset="-122"/>
              <a:ea typeface="等线" panose="02010600030101010101" pitchFamily="2" charset="-122"/>
            </a:endParaRPr>
          </a:p>
          <a:p>
            <a:pPr fontAlgn="auto">
              <a:spcAft>
                <a:spcPts val="0"/>
              </a:spcAft>
            </a:pPr>
            <a:r>
              <a:rPr lang="en-US" altLang="zh-CN" sz="1600" b="1" dirty="0">
                <a:solidFill>
                  <a:srgbClr val="C00000"/>
                </a:solidFill>
                <a:latin typeface="等线" panose="02010600030101010101" pitchFamily="2" charset="-122"/>
                <a:ea typeface="等线" panose="02010600030101010101" pitchFamily="2" charset="-122"/>
              </a:rPr>
              <a:t>PR(C</a:t>
            </a:r>
            <a:r>
              <a:rPr lang="en-US" altLang="zh-CN" sz="1600" b="1" baseline="-25000" dirty="0">
                <a:solidFill>
                  <a:srgbClr val="C00000"/>
                </a:solidFill>
                <a:latin typeface="等线" panose="02010600030101010101" pitchFamily="2" charset="-122"/>
                <a:ea typeface="等线" panose="02010600030101010101" pitchFamily="2" charset="-122"/>
              </a:rPr>
              <a:t>1</a:t>
            </a:r>
            <a:r>
              <a:rPr lang="en-US" altLang="zh-CN" sz="1600" b="1" dirty="0">
                <a:solidFill>
                  <a:srgbClr val="C00000"/>
                </a:solidFill>
                <a:latin typeface="等线" panose="02010600030101010101" pitchFamily="2" charset="-122"/>
                <a:ea typeface="等线" panose="02010600030101010101" pitchFamily="2" charset="-122"/>
              </a:rPr>
              <a:t>)=PR(A</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)/L(A)+PR(D</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)/L(D) </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=1/4*1/3+1/4*1/2</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=5/24</a:t>
            </a:r>
            <a:endParaRPr lang="en-US" altLang="zh-CN" sz="1600" b="1" dirty="0">
              <a:solidFill>
                <a:srgbClr val="C00000"/>
              </a:solidFill>
              <a:latin typeface="等线" panose="02010600030101010101" pitchFamily="2" charset="-122"/>
              <a:ea typeface="等线" panose="02010600030101010101" pitchFamily="2" charset="-122"/>
            </a:endParaRPr>
          </a:p>
          <a:p>
            <a:pPr fontAlgn="auto">
              <a:spcAft>
                <a:spcPts val="0"/>
              </a:spcAft>
            </a:pPr>
            <a:r>
              <a:rPr lang="en-US" altLang="zh-CN" sz="1600" b="1" dirty="0">
                <a:solidFill>
                  <a:srgbClr val="C00000"/>
                </a:solidFill>
                <a:latin typeface="等线" panose="02010600030101010101" pitchFamily="2" charset="-122"/>
                <a:ea typeface="等线" panose="02010600030101010101" pitchFamily="2" charset="-122"/>
              </a:rPr>
              <a:t>PR(D</a:t>
            </a:r>
            <a:r>
              <a:rPr lang="en-US" altLang="zh-CN" sz="1600" b="1" baseline="-25000" dirty="0">
                <a:solidFill>
                  <a:srgbClr val="C00000"/>
                </a:solidFill>
                <a:latin typeface="等线" panose="02010600030101010101" pitchFamily="2" charset="-122"/>
                <a:ea typeface="等线" panose="02010600030101010101" pitchFamily="2" charset="-122"/>
              </a:rPr>
              <a:t>1</a:t>
            </a:r>
            <a:r>
              <a:rPr lang="en-US" altLang="zh-CN" sz="1600" b="1" dirty="0">
                <a:solidFill>
                  <a:srgbClr val="C00000"/>
                </a:solidFill>
                <a:latin typeface="等线" panose="02010600030101010101" pitchFamily="2" charset="-122"/>
                <a:ea typeface="等线" panose="02010600030101010101" pitchFamily="2" charset="-122"/>
              </a:rPr>
              <a:t>)=PR(A</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)/L(A)+PR(B</a:t>
            </a:r>
            <a:r>
              <a:rPr lang="en-US" altLang="zh-CN" sz="1600" b="1" baseline="-25000" dirty="0">
                <a:solidFill>
                  <a:srgbClr val="C00000"/>
                </a:solidFill>
                <a:latin typeface="等线" panose="02010600030101010101" pitchFamily="2" charset="-122"/>
                <a:ea typeface="等线" panose="02010600030101010101" pitchFamily="2" charset="-122"/>
              </a:rPr>
              <a:t>0</a:t>
            </a:r>
            <a:r>
              <a:rPr lang="en-US" altLang="zh-CN" sz="1600" b="1" dirty="0">
                <a:solidFill>
                  <a:srgbClr val="C00000"/>
                </a:solidFill>
                <a:latin typeface="等线" panose="02010600030101010101" pitchFamily="2" charset="-122"/>
                <a:ea typeface="等线" panose="02010600030101010101" pitchFamily="2" charset="-122"/>
              </a:rPr>
              <a:t>)/L(B) </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=1/4*1/3+1/4*1/2</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r>
              <a:rPr lang="en-US" altLang="zh-CN" sz="1600" b="1" dirty="0">
                <a:solidFill>
                  <a:srgbClr val="C00000"/>
                </a:solidFill>
                <a:latin typeface="等线" panose="02010600030101010101" pitchFamily="2" charset="-122"/>
                <a:ea typeface="等线" panose="02010600030101010101" pitchFamily="2" charset="-122"/>
              </a:rPr>
              <a:t>              =5/24</a:t>
            </a: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endParaRPr lang="en-US" altLang="zh-CN" sz="1600" b="1" dirty="0">
              <a:solidFill>
                <a:srgbClr val="C00000"/>
              </a:solidFill>
              <a:latin typeface="等线" panose="02010600030101010101" pitchFamily="2" charset="-122"/>
              <a:ea typeface="等线" panose="02010600030101010101" pitchFamily="2" charset="-122"/>
            </a:endParaRPr>
          </a:p>
          <a:p>
            <a:pPr fontAlgn="auto">
              <a:spcAft>
                <a:spcPts val="0"/>
              </a:spcAft>
            </a:pPr>
            <a:endParaRPr lang="en-US" b="1" dirty="0">
              <a:solidFill>
                <a:srgbClr val="002060"/>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87171"/>
            <a:ext cx="7886700" cy="4474845"/>
          </a:xfrm>
        </p:spPr>
        <p:txBody>
          <a:bodyPr vert="horz" wrap="square" lIns="91440" tIns="45720" rIns="91440" bIns="45720" anchor="t"/>
          <a:lstStyle/>
          <a:p>
            <a:pPr marL="0" indent="0">
              <a:buNone/>
            </a:pPr>
            <a:r>
              <a:rPr lang="zh-CN" altLang="en-US" sz="2800" dirty="0"/>
              <a:t>应用需求：网络空间的秩序和清朗</a:t>
            </a:r>
            <a:endParaRPr lang="en-US" altLang="zh-CN" sz="2800" dirty="0"/>
          </a:p>
          <a:p>
            <a:pPr marL="0" indent="0"/>
            <a:r>
              <a:rPr lang="zh-CN" altLang="en-US" sz="2800" b="1" dirty="0">
                <a:solidFill>
                  <a:srgbClr val="0000FF"/>
                </a:solidFill>
              </a:rPr>
              <a:t>特定信息内容的传播分布</a:t>
            </a:r>
            <a:endParaRPr lang="en-US" altLang="zh-CN" sz="2800" b="1" dirty="0">
              <a:solidFill>
                <a:srgbClr val="0000FF"/>
              </a:solidFill>
            </a:endParaRPr>
          </a:p>
          <a:p>
            <a:pPr lvl="1"/>
            <a:r>
              <a:rPr lang="zh-CN" altLang="en-US" sz="2400" dirty="0"/>
              <a:t>网络谣言、假冒网站、反动内容、盗版</a:t>
            </a:r>
            <a:endParaRPr lang="en-US" altLang="zh-CN" sz="2400" dirty="0"/>
          </a:p>
          <a:p>
            <a:pPr marL="0" indent="0"/>
            <a:r>
              <a:rPr lang="zh-CN" altLang="en-US" sz="2800" b="1" dirty="0">
                <a:solidFill>
                  <a:srgbClr val="0000FF"/>
                </a:solidFill>
              </a:rPr>
              <a:t>特定网络事件追踪溯源</a:t>
            </a:r>
            <a:endParaRPr lang="en-US" altLang="zh-CN" sz="2800" b="1" dirty="0">
              <a:solidFill>
                <a:srgbClr val="0000FF"/>
              </a:solidFill>
            </a:endParaRPr>
          </a:p>
          <a:p>
            <a:pPr lvl="1"/>
            <a:r>
              <a:rPr lang="zh-CN" altLang="en-US" sz="2400" dirty="0"/>
              <a:t>“占中”事件、“恐暴”事件</a:t>
            </a:r>
            <a:endParaRPr lang="en-US" altLang="zh-CN" sz="2400" dirty="0"/>
          </a:p>
          <a:p>
            <a:pPr marL="0" indent="0"/>
            <a:r>
              <a:rPr lang="zh-CN" altLang="en-US" sz="2800" b="1" dirty="0">
                <a:solidFill>
                  <a:srgbClr val="0000FF"/>
                </a:solidFill>
              </a:rPr>
              <a:t>特定人物关系分析</a:t>
            </a:r>
            <a:endParaRPr lang="en-US" altLang="zh-CN" sz="2800" b="1" dirty="0">
              <a:solidFill>
                <a:srgbClr val="0000FF"/>
              </a:solidFill>
            </a:endParaRPr>
          </a:p>
          <a:p>
            <a:pPr lvl="1"/>
            <a:r>
              <a:rPr lang="zh-CN" altLang="en-US" sz="2400" dirty="0"/>
              <a:t>网络取证</a:t>
            </a:r>
            <a:endParaRPr lang="en-US" altLang="zh-CN" sz="2400" dirty="0"/>
          </a:p>
          <a:p>
            <a:pPr marL="0" indent="0"/>
            <a:r>
              <a:rPr lang="zh-CN" altLang="en-US" sz="2800" b="1" dirty="0">
                <a:solidFill>
                  <a:srgbClr val="0000FF"/>
                </a:solidFill>
              </a:rPr>
              <a:t>情报萃取</a:t>
            </a:r>
            <a:endParaRPr lang="en-US" altLang="zh-CN" sz="2800" b="1" dirty="0">
              <a:solidFill>
                <a:srgbClr val="0000FF"/>
              </a:solidFill>
            </a:endParaRPr>
          </a:p>
          <a:p>
            <a:pPr lvl="1"/>
            <a:r>
              <a:rPr lang="en-US" altLang="zh-CN" sz="2400" dirty="0"/>
              <a:t>40</a:t>
            </a:r>
            <a:r>
              <a:rPr lang="zh-CN" altLang="en-US" sz="2400" dirty="0"/>
              <a:t>％情报来自互联网</a:t>
            </a:r>
            <a:endParaRPr lang="en-US" altLang="zh-CN" sz="2400" dirty="0"/>
          </a:p>
          <a:p>
            <a:pPr marL="0" indent="0"/>
            <a:endParaRPr lang="en-US" altLang="zh-CN" dirty="0"/>
          </a:p>
          <a:p>
            <a:pPr lvl="1"/>
            <a:endParaRPr lang="zh-CN" altLang="en-US" dirty="0"/>
          </a:p>
        </p:txBody>
      </p:sp>
      <p:sp>
        <p:nvSpPr>
          <p:cNvPr id="17410" name="标题 1"/>
          <p:cNvSpPr txBox="1"/>
          <p:nvPr/>
        </p:nvSpPr>
        <p:spPr>
          <a:xfrm>
            <a:off x="468313" y="46355"/>
            <a:ext cx="8229600" cy="1143000"/>
          </a:xfrm>
          <a:prstGeom prst="rect">
            <a:avLst/>
          </a:prstGeom>
          <a:noFill/>
          <a:ln w="9525">
            <a:noFill/>
          </a:ln>
        </p:spPr>
        <p:txBody>
          <a:bodyPr anchor="ctr"/>
          <a:lstStyle/>
          <a:p>
            <a:pPr algn="l" eaLnBrk="0" hangingPunct="0"/>
            <a:r>
              <a:rPr lang="zh-CN" altLang="en-US" sz="4400" dirty="0">
                <a:latin typeface="Arial" panose="020B0604020202020204" pitchFamily="34" charset="0"/>
                <a:ea typeface="隶书" panose="02010509060101010101" pitchFamily="49" charset="-122"/>
              </a:rPr>
              <a:t>主动数据获取技术</a:t>
            </a:r>
            <a:endParaRPr lang="zh-CN" altLang="en-US" sz="4400" dirty="0">
              <a:latin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advTm="50306">
        <p:fade/>
      </p:transition>
    </mc:Choice>
    <mc:Fallback>
      <p:transition advTm="50306">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等线" panose="02010600030101010101" pitchFamily="2" charset="-122"/>
                <a:ea typeface="等线" panose="02010600030101010101" pitchFamily="2" charset="-122"/>
              </a:rPr>
              <a:t>例</a:t>
            </a:r>
            <a:r>
              <a:rPr lang="en-US" altLang="ja-JP" dirty="0">
                <a:latin typeface="等线" panose="02010600030101010101" pitchFamily="2" charset="-122"/>
                <a:ea typeface="等线" panose="02010600030101010101" pitchFamily="2" charset="-122"/>
              </a:rPr>
              <a:t>1</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highlight>
                  <a:srgbClr val="FFFF00"/>
                </a:highlight>
                <a:latin typeface="等线" panose="02010600030101010101" pitchFamily="2" charset="-122"/>
                <a:ea typeface="等线" panose="02010600030101010101" pitchFamily="2" charset="-122"/>
              </a:rPr>
              <a:t>矩阵化表达</a:t>
            </a:r>
            <a:r>
              <a:rPr lang="zh-CN" altLang="en-US" b="1" dirty="0">
                <a:solidFill>
                  <a:srgbClr val="002060"/>
                </a:solidFill>
                <a:latin typeface="等线" panose="02010600030101010101" pitchFamily="2" charset="-122"/>
                <a:ea typeface="等线" panose="02010600030101010101" pitchFamily="2" charset="-122"/>
              </a:rPr>
              <a:t>：使用转移概率矩阵</a:t>
            </a:r>
            <a:r>
              <a:rPr lang="en-US" altLang="zh-CN" b="1" dirty="0">
                <a:solidFill>
                  <a:srgbClr val="002060"/>
                </a:solidFill>
                <a:latin typeface="等线" panose="02010600030101010101" pitchFamily="2" charset="-122"/>
                <a:ea typeface="等线" panose="02010600030101010101" pitchFamily="2" charset="-122"/>
              </a:rPr>
              <a:t>/</a:t>
            </a:r>
            <a:r>
              <a:rPr lang="zh-CN" altLang="en-US" b="1" dirty="0">
                <a:solidFill>
                  <a:srgbClr val="002060"/>
                </a:solidFill>
                <a:latin typeface="等线" panose="02010600030101010101" pitchFamily="2" charset="-122"/>
                <a:ea typeface="等线" panose="02010600030101010101" pitchFamily="2" charset="-122"/>
              </a:rPr>
              <a:t>马尔科夫矩阵</a:t>
            </a:r>
            <a:endParaRPr lang="en-US" b="1" dirty="0">
              <a:solidFill>
                <a:srgbClr val="002060"/>
              </a:solidFill>
              <a:latin typeface="等线" panose="02010600030101010101" pitchFamily="2" charset="-122"/>
              <a:ea typeface="等线" panose="02010600030101010101" pitchFamily="2" charset="-122"/>
            </a:endParaRPr>
          </a:p>
          <a:p>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2"/>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pic>
        <p:nvPicPr>
          <p:cNvPr id="2050" name="Picture 2" descr="PR(a)=M*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993694"/>
            <a:ext cx="2392979" cy="3608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4671387" y="3944970"/>
            <a:ext cx="2392978" cy="2257527"/>
            <a:chOff x="4671387" y="3944970"/>
            <a:chExt cx="2392978" cy="2257527"/>
          </a:xfrm>
        </p:grpSpPr>
        <p:pic>
          <p:nvPicPr>
            <p:cNvPr id="20" name="图片 19"/>
            <p:cNvPicPr>
              <a:picLocks noChangeAspect="1"/>
            </p:cNvPicPr>
            <p:nvPr/>
          </p:nvPicPr>
          <p:blipFill>
            <a:blip r:embed="rId4"/>
            <a:stretch>
              <a:fillRect/>
            </a:stretch>
          </p:blipFill>
          <p:spPr>
            <a:xfrm>
              <a:off x="4671387" y="3944970"/>
              <a:ext cx="2392978" cy="2257527"/>
            </a:xfrm>
            <a:prstGeom prst="rect">
              <a:avLst/>
            </a:prstGeom>
          </p:spPr>
        </p:pic>
        <p:sp>
          <p:nvSpPr>
            <p:cNvPr id="3" name="文本框 2"/>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53822" y="3944970"/>
            <a:ext cx="2392978" cy="2257527"/>
            <a:chOff x="4671387" y="3944970"/>
            <a:chExt cx="2392978" cy="2257527"/>
          </a:xfrm>
        </p:grpSpPr>
        <p:pic>
          <p:nvPicPr>
            <p:cNvPr id="10" name="图片 9"/>
            <p:cNvPicPr>
              <a:picLocks noChangeAspect="1"/>
            </p:cNvPicPr>
            <p:nvPr/>
          </p:nvPicPr>
          <p:blipFill>
            <a:blip r:embed="rId1"/>
            <a:stretch>
              <a:fillRect/>
            </a:stretch>
          </p:blipFill>
          <p:spPr>
            <a:xfrm>
              <a:off x="4671387" y="3944970"/>
              <a:ext cx="2392978" cy="2257527"/>
            </a:xfrm>
            <a:prstGeom prst="rect">
              <a:avLst/>
            </a:prstGeom>
          </p:spPr>
        </p:pic>
        <p:sp>
          <p:nvSpPr>
            <p:cNvPr id="23" name="文本框 22"/>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pic>
        <p:nvPicPr>
          <p:cNvPr id="4" name="Picture 3"/>
          <p:cNvPicPr>
            <a:picLocks noChangeAspect="1"/>
          </p:cNvPicPr>
          <p:nvPr/>
        </p:nvPicPr>
        <p:blipFill>
          <a:blip r:embed="rId2"/>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等线" panose="02010600030101010101" pitchFamily="2" charset="-122"/>
                <a:ea typeface="等线" panose="02010600030101010101" pitchFamily="2" charset="-122"/>
              </a:rPr>
              <a:t>例</a:t>
            </a:r>
            <a:r>
              <a:rPr lang="en-US" altLang="ja-JP" dirty="0">
                <a:latin typeface="等线" panose="02010600030101010101" pitchFamily="2" charset="-122"/>
                <a:ea typeface="等线" panose="02010600030101010101" pitchFamily="2" charset="-122"/>
              </a:rPr>
              <a:t>1</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latin typeface="等线" panose="02010600030101010101" pitchFamily="2" charset="-122"/>
                <a:ea typeface="等线" panose="02010600030101010101" pitchFamily="2" charset="-122"/>
              </a:rPr>
              <a:t>矩阵化表达：使用转移概率矩阵</a:t>
            </a:r>
            <a:r>
              <a:rPr lang="en-US" altLang="zh-CN" b="1" dirty="0">
                <a:solidFill>
                  <a:srgbClr val="002060"/>
                </a:solidFill>
                <a:latin typeface="等线" panose="02010600030101010101" pitchFamily="2" charset="-122"/>
                <a:ea typeface="等线" panose="02010600030101010101" pitchFamily="2" charset="-122"/>
              </a:rPr>
              <a:t>/</a:t>
            </a:r>
            <a:r>
              <a:rPr lang="zh-CN" altLang="en-US" b="1" dirty="0">
                <a:solidFill>
                  <a:srgbClr val="002060"/>
                </a:solidFill>
                <a:latin typeface="等线" panose="02010600030101010101" pitchFamily="2" charset="-122"/>
                <a:ea typeface="等线" panose="02010600030101010101" pitchFamily="2" charset="-122"/>
              </a:rPr>
              <a:t>马尔科夫矩阵</a:t>
            </a:r>
            <a:endParaRPr lang="en-US" b="1" dirty="0">
              <a:solidFill>
                <a:srgbClr val="002060"/>
              </a:solidFill>
              <a:latin typeface="等线" panose="02010600030101010101" pitchFamily="2" charset="-122"/>
              <a:ea typeface="等线" panose="02010600030101010101" pitchFamily="2" charset="-122"/>
            </a:endParaRPr>
          </a:p>
          <a:p>
            <a:endParaRPr lang="en-US" altLang="zh-CN" b="1" dirty="0">
              <a:solidFill>
                <a:srgbClr val="002060"/>
              </a:solidFill>
              <a:latin typeface="等线" panose="02010600030101010101" pitchFamily="2" charset="-122"/>
              <a:ea typeface="等线" panose="02010600030101010101" pitchFamily="2" charset="-122"/>
            </a:endParaRPr>
          </a:p>
          <a:p>
            <a:endParaRPr lang="en-US" b="1" dirty="0">
              <a:solidFill>
                <a:srgbClr val="002060"/>
              </a:solidFill>
              <a:latin typeface="等线" panose="02010600030101010101" pitchFamily="2" charset="-122"/>
              <a:ea typeface="等线"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3"/>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sp>
        <p:nvSpPr>
          <p:cNvPr id="22" name="Content Placeholder 4"/>
          <p:cNvSpPr txBox="1"/>
          <p:nvPr/>
        </p:nvSpPr>
        <p:spPr>
          <a:xfrm>
            <a:off x="413896" y="4644724"/>
            <a:ext cx="4159374" cy="35258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zh-CN" sz="2000" b="1" dirty="0">
                <a:solidFill>
                  <a:schemeClr val="accent5">
                    <a:lumMod val="50000"/>
                  </a:schemeClr>
                </a:solidFill>
                <a:latin typeface="等线" panose="02010600030101010101" pitchFamily="2" charset="-122"/>
                <a:ea typeface="等线" panose="02010600030101010101" pitchFamily="2" charset="-122"/>
              </a:rPr>
              <a:t>PR(A</a:t>
            </a:r>
            <a:r>
              <a:rPr lang="en-US" altLang="zh-CN" sz="2000" b="1" baseline="-25000" dirty="0">
                <a:solidFill>
                  <a:schemeClr val="accent5">
                    <a:lumMod val="50000"/>
                  </a:schemeClr>
                </a:solidFill>
                <a:latin typeface="等线" panose="02010600030101010101" pitchFamily="2" charset="-122"/>
                <a:ea typeface="等线" panose="02010600030101010101" pitchFamily="2" charset="-122"/>
              </a:rPr>
              <a:t>1</a:t>
            </a:r>
            <a:r>
              <a:rPr lang="en-US" altLang="zh-CN" sz="2000" b="1" dirty="0">
                <a:solidFill>
                  <a:schemeClr val="accent5">
                    <a:lumMod val="50000"/>
                  </a:schemeClr>
                </a:solidFill>
                <a:latin typeface="等线" panose="02010600030101010101" pitchFamily="2" charset="-122"/>
                <a:ea typeface="等线" panose="02010600030101010101" pitchFamily="2" charset="-122"/>
              </a:rPr>
              <a:t>)=PR(B</a:t>
            </a:r>
            <a:r>
              <a:rPr lang="en-US" altLang="zh-CN" sz="2000" b="1" baseline="-25000" dirty="0">
                <a:solidFill>
                  <a:schemeClr val="accent5">
                    <a:lumMod val="50000"/>
                  </a:schemeClr>
                </a:solidFill>
                <a:latin typeface="等线" panose="02010600030101010101" pitchFamily="2" charset="-122"/>
                <a:ea typeface="等线" panose="02010600030101010101" pitchFamily="2" charset="-122"/>
              </a:rPr>
              <a:t>0</a:t>
            </a:r>
            <a:r>
              <a:rPr lang="en-US" altLang="zh-CN" sz="2000" b="1" dirty="0">
                <a:solidFill>
                  <a:schemeClr val="accent5">
                    <a:lumMod val="50000"/>
                  </a:schemeClr>
                </a:solidFill>
                <a:latin typeface="等线" panose="02010600030101010101" pitchFamily="2" charset="-122"/>
                <a:ea typeface="等线" panose="02010600030101010101" pitchFamily="2" charset="-122"/>
              </a:rPr>
              <a:t>)/L(B)+PR(C</a:t>
            </a:r>
            <a:r>
              <a:rPr lang="en-US" altLang="zh-CN" sz="2000" b="1" baseline="-25000" dirty="0">
                <a:solidFill>
                  <a:schemeClr val="accent5">
                    <a:lumMod val="50000"/>
                  </a:schemeClr>
                </a:solidFill>
                <a:latin typeface="等线" panose="02010600030101010101" pitchFamily="2" charset="-122"/>
                <a:ea typeface="等线" panose="02010600030101010101" pitchFamily="2" charset="-122"/>
              </a:rPr>
              <a:t>0</a:t>
            </a:r>
            <a:r>
              <a:rPr lang="en-US" altLang="zh-CN" sz="2000" b="1" dirty="0">
                <a:solidFill>
                  <a:schemeClr val="accent5">
                    <a:lumMod val="50000"/>
                  </a:schemeClr>
                </a:solidFill>
                <a:latin typeface="等线" panose="02010600030101010101" pitchFamily="2" charset="-122"/>
                <a:ea typeface="等线" panose="02010600030101010101" pitchFamily="2" charset="-122"/>
              </a:rPr>
              <a:t>)/L(C) </a:t>
            </a:r>
            <a:endParaRPr lang="en-US" altLang="zh-CN" sz="2000" b="1" dirty="0">
              <a:solidFill>
                <a:schemeClr val="accent5">
                  <a:lumMod val="50000"/>
                </a:schemeClr>
              </a:solidFill>
              <a:latin typeface="等线" panose="02010600030101010101" pitchFamily="2" charset="-122"/>
              <a:ea typeface="等线" panose="02010600030101010101" pitchFamily="2" charset="-122"/>
            </a:endParaRPr>
          </a:p>
          <a:p>
            <a:pPr marL="0" indent="0" fontAlgn="auto">
              <a:spcAft>
                <a:spcPts val="0"/>
              </a:spcAft>
              <a:buNone/>
            </a:pPr>
            <a:r>
              <a:rPr lang="en-US" altLang="zh-CN" sz="2000" b="1" dirty="0">
                <a:solidFill>
                  <a:schemeClr val="accent5">
                    <a:lumMod val="50000"/>
                  </a:schemeClr>
                </a:solidFill>
                <a:latin typeface="等线" panose="02010600030101010101" pitchFamily="2" charset="-122"/>
                <a:ea typeface="等线" panose="02010600030101010101" pitchFamily="2" charset="-122"/>
              </a:rPr>
              <a:t>              =1/4*1/2+1/4*1</a:t>
            </a:r>
            <a:endParaRPr lang="en-US" altLang="zh-CN" sz="2000" b="1" dirty="0">
              <a:solidFill>
                <a:schemeClr val="accent5">
                  <a:lumMod val="50000"/>
                </a:schemeClr>
              </a:solidFill>
              <a:latin typeface="等线" panose="02010600030101010101" pitchFamily="2" charset="-122"/>
              <a:ea typeface="等线" panose="02010600030101010101" pitchFamily="2" charset="-122"/>
            </a:endParaRPr>
          </a:p>
          <a:p>
            <a:pPr marL="0" indent="0" fontAlgn="auto">
              <a:spcAft>
                <a:spcPts val="0"/>
              </a:spcAft>
              <a:buNone/>
            </a:pPr>
            <a:r>
              <a:rPr lang="en-US" altLang="zh-CN" sz="2000" b="1" dirty="0">
                <a:solidFill>
                  <a:schemeClr val="accent5">
                    <a:lumMod val="50000"/>
                  </a:schemeClr>
                </a:solidFill>
                <a:latin typeface="等线" panose="02010600030101010101" pitchFamily="2" charset="-122"/>
                <a:ea typeface="等线" panose="02010600030101010101" pitchFamily="2" charset="-122"/>
              </a:rPr>
              <a:t>              =3/8</a:t>
            </a:r>
            <a:endParaRPr lang="en-US" altLang="zh-CN" sz="2000" b="1" dirty="0">
              <a:solidFill>
                <a:schemeClr val="accent5">
                  <a:lumMod val="50000"/>
                </a:schemeClr>
              </a:solidFill>
              <a:latin typeface="等线" panose="02010600030101010101" pitchFamily="2" charset="-122"/>
              <a:ea typeface="等线" panose="02010600030101010101" pitchFamily="2" charset="-122"/>
            </a:endParaRPr>
          </a:p>
          <a:p>
            <a:pPr marL="0" indent="0" fontAlgn="auto">
              <a:spcAft>
                <a:spcPts val="0"/>
              </a:spcAft>
              <a:buNone/>
            </a:pPr>
            <a:endParaRPr lang="en-US" altLang="zh-CN" sz="1600" b="1" dirty="0">
              <a:solidFill>
                <a:srgbClr val="C00000"/>
              </a:solidFill>
              <a:latin typeface="等线" panose="02010600030101010101" pitchFamily="2" charset="-122"/>
              <a:ea typeface="等线" panose="02010600030101010101" pitchFamily="2" charset="-122"/>
            </a:endParaRPr>
          </a:p>
          <a:p>
            <a:pPr marL="0" indent="0" fontAlgn="auto">
              <a:spcAft>
                <a:spcPts val="0"/>
              </a:spcAft>
              <a:buNone/>
            </a:pPr>
            <a:endParaRPr lang="en-US" altLang="zh-CN" sz="1600" b="1" dirty="0">
              <a:solidFill>
                <a:srgbClr val="C00000"/>
              </a:solidFill>
              <a:latin typeface="等线" panose="02010600030101010101" pitchFamily="2" charset="-122"/>
              <a:ea typeface="等线" panose="02010600030101010101" pitchFamily="2" charset="-122"/>
            </a:endParaRPr>
          </a:p>
          <a:p>
            <a:pPr fontAlgn="auto">
              <a:spcAft>
                <a:spcPts val="0"/>
              </a:spcAft>
            </a:pPr>
            <a:endParaRPr lang="en-US" b="1" dirty="0">
              <a:solidFill>
                <a:srgbClr val="002060"/>
              </a:solidFill>
              <a:latin typeface="等线" panose="02010600030101010101" pitchFamily="2" charset="-122"/>
              <a:ea typeface="等线" panose="02010600030101010101" pitchFamily="2" charset="-122"/>
            </a:endParaRPr>
          </a:p>
        </p:txBody>
      </p:sp>
      <p:sp>
        <p:nvSpPr>
          <p:cNvPr id="3" name="矩形 2"/>
          <p:cNvSpPr/>
          <p:nvPr/>
        </p:nvSpPr>
        <p:spPr>
          <a:xfrm>
            <a:off x="6660232" y="1897608"/>
            <a:ext cx="600946"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41218" y="1907487"/>
            <a:ext cx="603610"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2699792" y="2458299"/>
            <a:ext cx="3960440" cy="2186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111375" y="2420406"/>
            <a:ext cx="3438821" cy="2224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196752"/>
            <a:ext cx="8191822" cy="4248472"/>
          </a:xfrm>
        </p:spPr>
        <p:txBody>
          <a:bodyPr>
            <a:noAutofit/>
          </a:bodyPr>
          <a:lstStyle/>
          <a:p>
            <a:r>
              <a:rPr lang="ja-JP" altLang="en-US" sz="2400" b="1" dirty="0">
                <a:solidFill>
                  <a:srgbClr val="002060"/>
                </a:solidFill>
                <a:latin typeface="等线" panose="02010600030101010101" pitchFamily="2" charset="-122"/>
                <a:ea typeface="等线" panose="02010600030101010101" pitchFamily="2" charset="-122"/>
              </a:rPr>
              <a:t>以转移矩阵</a:t>
            </a:r>
            <a:r>
              <a:rPr lang="en-US" sz="2400" b="1" dirty="0">
                <a:solidFill>
                  <a:srgbClr val="002060"/>
                </a:solidFill>
                <a:latin typeface="等线" panose="02010600030101010101" pitchFamily="2" charset="-122"/>
                <a:ea typeface="等线" panose="02010600030101010101" pitchFamily="2" charset="-122"/>
              </a:rPr>
              <a:t>M</a:t>
            </a:r>
            <a:r>
              <a:rPr lang="ja-JP" altLang="en-US" sz="2400" b="1" dirty="0">
                <a:solidFill>
                  <a:srgbClr val="002060"/>
                </a:solidFill>
                <a:latin typeface="等线" panose="02010600030101010101" pitchFamily="2" charset="-122"/>
                <a:ea typeface="等线" panose="02010600030101010101" pitchFamily="2" charset="-122"/>
              </a:rPr>
              <a:t>连乘初始向量</a:t>
            </a:r>
            <a:r>
              <a:rPr lang="zh-CN" altLang="en-US" sz="2400" b="1" dirty="0">
                <a:solidFill>
                  <a:srgbClr val="002060"/>
                </a:solidFill>
                <a:latin typeface="等线" panose="02010600030101010101" pitchFamily="2" charset="-122"/>
                <a:ea typeface="等线" panose="02010600030101010101" pitchFamily="2" charset="-122"/>
              </a:rPr>
              <a:t> </a:t>
            </a:r>
            <a:r>
              <a:rPr lang="en-US" sz="2400" b="1" dirty="0">
                <a:solidFill>
                  <a:srgbClr val="002060"/>
                </a:solidFill>
                <a:latin typeface="等线" panose="02010600030101010101" pitchFamily="2" charset="-122"/>
                <a:ea typeface="等线" panose="02010600030101010101" pitchFamily="2" charset="-122"/>
              </a:rPr>
              <a:t>R</a:t>
            </a:r>
            <a:r>
              <a:rPr lang="en-US" altLang="zh-CN" sz="2400" b="1" baseline="-25000" dirty="0">
                <a:solidFill>
                  <a:srgbClr val="002060"/>
                </a:solidFill>
                <a:latin typeface="等线" panose="02010600030101010101" pitchFamily="2" charset="-122"/>
                <a:ea typeface="等线" panose="02010600030101010101" pitchFamily="2" charset="-122"/>
              </a:rPr>
              <a:t>0</a:t>
            </a:r>
            <a:r>
              <a:rPr lang="zh-CN" altLang="en-US" sz="2400" b="1" dirty="0">
                <a:solidFill>
                  <a:srgbClr val="002060"/>
                </a:solidFill>
                <a:latin typeface="等线" panose="02010600030101010101" pitchFamily="2" charset="-122"/>
                <a:ea typeface="等线" panose="02010600030101010101" pitchFamily="2" charset="-122"/>
              </a:rPr>
              <a:t> </a:t>
            </a:r>
            <a:r>
              <a:rPr lang="ja-JP" altLang="en-US" sz="2400" b="1" dirty="0">
                <a:solidFill>
                  <a:srgbClr val="002060"/>
                </a:solidFill>
                <a:latin typeface="等线" panose="02010600030101010101" pitchFamily="2" charset="-122"/>
                <a:ea typeface="等线" panose="02010600030101010101" pitchFamily="2" charset="-122"/>
              </a:rPr>
              <a:t>得到向量序列</a:t>
            </a:r>
            <a:endParaRPr lang="en-GB" altLang="ja-JP" sz="2400" b="1" dirty="0">
              <a:solidFill>
                <a:srgbClr val="002060"/>
              </a:solidFill>
              <a:latin typeface="等线" panose="02010600030101010101" pitchFamily="2" charset="-122"/>
              <a:ea typeface="等线" panose="02010600030101010101" pitchFamily="2" charset="-122"/>
            </a:endParaRPr>
          </a:p>
          <a:p>
            <a:endParaRPr lang="en-GB" altLang="ja-JP" sz="2400" b="1" dirty="0">
              <a:solidFill>
                <a:srgbClr val="002060"/>
              </a:solidFill>
              <a:latin typeface="等线" panose="02010600030101010101" pitchFamily="2" charset="-122"/>
              <a:ea typeface="等线" panose="02010600030101010101" pitchFamily="2" charset="-122"/>
            </a:endParaRPr>
          </a:p>
          <a:p>
            <a:endParaRPr lang="en-GB" sz="2400" b="1" dirty="0">
              <a:solidFill>
                <a:srgbClr val="002060"/>
              </a:solidFill>
              <a:latin typeface="等线" panose="02010600030101010101" pitchFamily="2" charset="-122"/>
              <a:ea typeface="等线" panose="02010600030101010101" pitchFamily="2" charset="-122"/>
            </a:endParaRPr>
          </a:p>
          <a:p>
            <a:endParaRPr lang="en-GB" sz="2400" b="1" dirty="0">
              <a:solidFill>
                <a:srgbClr val="002060"/>
              </a:solidFill>
              <a:latin typeface="等线" panose="02010600030101010101" pitchFamily="2" charset="-122"/>
              <a:ea typeface="等线" panose="02010600030101010101" pitchFamily="2" charset="-122"/>
            </a:endParaRPr>
          </a:p>
          <a:p>
            <a:endParaRPr lang="en-GB" sz="2400" b="1" dirty="0">
              <a:solidFill>
                <a:srgbClr val="002060"/>
              </a:solidFill>
              <a:latin typeface="等线" panose="02010600030101010101" pitchFamily="2" charset="-122"/>
              <a:ea typeface="等线" panose="02010600030101010101" pitchFamily="2" charset="-122"/>
            </a:endParaRPr>
          </a:p>
          <a:p>
            <a:endParaRPr lang="en-US" altLang="ja-JP" sz="2400" b="1" dirty="0">
              <a:solidFill>
                <a:srgbClr val="002060"/>
              </a:solidFill>
              <a:latin typeface="等线" panose="02010600030101010101" pitchFamily="2" charset="-122"/>
              <a:ea typeface="等线" panose="02010600030101010101" pitchFamily="2" charset="-122"/>
            </a:endParaRPr>
          </a:p>
          <a:p>
            <a:r>
              <a:rPr lang="ja-JP" altLang="en-US" sz="2400" b="1" dirty="0">
                <a:solidFill>
                  <a:srgbClr val="002060"/>
                </a:solidFill>
                <a:latin typeface="等线" panose="02010600030101010101" pitchFamily="2" charset="-122"/>
                <a:ea typeface="等线" panose="02010600030101010101" pitchFamily="2" charset="-122"/>
              </a:rPr>
              <a:t>最后得到极限向量</a:t>
            </a:r>
            <a:r>
              <a:rPr lang="en-GB" altLang="ja-JP" sz="2400" b="1" dirty="0">
                <a:solidFill>
                  <a:srgbClr val="002060"/>
                </a:solidFill>
                <a:latin typeface="等线" panose="02010600030101010101" pitchFamily="2" charset="-122"/>
                <a:ea typeface="等线" panose="02010600030101010101" pitchFamily="2" charset="-122"/>
              </a:rPr>
              <a:t>		</a:t>
            </a:r>
            <a:r>
              <a:rPr lang="zh-CN" altLang="en-US" sz="2400" b="1" dirty="0">
                <a:solidFill>
                  <a:srgbClr val="002060"/>
                </a:solidFill>
                <a:latin typeface="等线" panose="02010600030101010101" pitchFamily="2" charset="-122"/>
                <a:ea typeface="等线" panose="02010600030101010101" pitchFamily="2" charset="-122"/>
              </a:rPr>
              <a:t>              </a:t>
            </a:r>
            <a:r>
              <a:rPr lang="ja-JP" altLang="en-US" sz="2400" b="1" dirty="0">
                <a:solidFill>
                  <a:srgbClr val="002060"/>
                </a:solidFill>
                <a:latin typeface="等线" panose="02010600030101010101" pitchFamily="2" charset="-122"/>
                <a:ea typeface="等线" panose="02010600030101010101" pitchFamily="2" charset="-122"/>
              </a:rPr>
              <a:t>即有向图的</a:t>
            </a:r>
            <a:r>
              <a:rPr lang="en-US" altLang="zh-CN" sz="2400" b="1" dirty="0">
                <a:solidFill>
                  <a:srgbClr val="002060"/>
                </a:solidFill>
                <a:latin typeface="等线" panose="02010600030101010101" pitchFamily="2" charset="-122"/>
                <a:ea typeface="等线" panose="02010600030101010101" pitchFamily="2" charset="-122"/>
              </a:rPr>
              <a:t>PageRank</a:t>
            </a:r>
            <a:r>
              <a:rPr lang="ja-JP" altLang="en-US" sz="2400" b="1" dirty="0">
                <a:solidFill>
                  <a:srgbClr val="002060"/>
                </a:solidFill>
                <a:latin typeface="等线" panose="02010600030101010101" pitchFamily="2" charset="-122"/>
                <a:ea typeface="等线" panose="02010600030101010101" pitchFamily="2" charset="-122"/>
              </a:rPr>
              <a:t>值</a:t>
            </a:r>
            <a:endParaRPr lang="en-GB" altLang="ja-JP" sz="2400" b="1" dirty="0">
              <a:solidFill>
                <a:srgbClr val="002060"/>
              </a:solidFill>
              <a:latin typeface="等线" panose="02010600030101010101" pitchFamily="2" charset="-122"/>
              <a:ea typeface="等线" panose="02010600030101010101" pitchFamily="2" charset="-122"/>
            </a:endParaRPr>
          </a:p>
          <a:p>
            <a:endParaRPr lang="en-GB" sz="2400" b="1" dirty="0">
              <a:solidFill>
                <a:srgbClr val="002060"/>
              </a:solidFill>
              <a:latin typeface="等线" panose="02010600030101010101" pitchFamily="2" charset="-122"/>
              <a:ea typeface="等线" panose="02010600030101010101" pitchFamily="2" charset="-122"/>
            </a:endParaRPr>
          </a:p>
          <a:p>
            <a:endParaRPr lang="en-US" altLang="ja-JP" sz="2400" b="1" dirty="0">
              <a:solidFill>
                <a:srgbClr val="002060"/>
              </a:solidFill>
              <a:latin typeface="等线" panose="02010600030101010101" pitchFamily="2" charset="-122"/>
              <a:ea typeface="等线" panose="02010600030101010101" pitchFamily="2" charset="-122"/>
            </a:endParaRPr>
          </a:p>
          <a:p>
            <a:r>
              <a:rPr lang="ja-JP" altLang="en-US" sz="2400" b="1" dirty="0">
                <a:solidFill>
                  <a:srgbClr val="002060"/>
                </a:solidFill>
                <a:latin typeface="等线" panose="02010600030101010101" pitchFamily="2" charset="-122"/>
                <a:ea typeface="等线" panose="02010600030101010101" pitchFamily="2" charset="-122"/>
              </a:rPr>
              <a:t>一般的有向图未必满足强连通且非周期性的条件</a:t>
            </a:r>
            <a:r>
              <a:rPr lang="zh-CN" altLang="en-US" sz="2400" b="1" dirty="0">
                <a:solidFill>
                  <a:srgbClr val="002060"/>
                </a:solidFill>
                <a:latin typeface="等线" panose="02010600030101010101" pitchFamily="2" charset="-122"/>
                <a:ea typeface="等线" panose="02010600030101010101" pitchFamily="2" charset="-122"/>
              </a:rPr>
              <a:t>。</a:t>
            </a:r>
            <a:r>
              <a:rPr lang="ja-JP" altLang="en-US" sz="2400" b="1" dirty="0">
                <a:solidFill>
                  <a:srgbClr val="002060"/>
                </a:solidFill>
                <a:latin typeface="等线" panose="02010600030101010101" pitchFamily="2" charset="-122"/>
                <a:ea typeface="等线" panose="02010600030101010101" pitchFamily="2" charset="-122"/>
              </a:rPr>
              <a:t>所以</a:t>
            </a:r>
            <a:r>
              <a:rPr lang="en-US" sz="2400" b="1" dirty="0">
                <a:solidFill>
                  <a:srgbClr val="002060"/>
                </a:solidFill>
                <a:latin typeface="等线" panose="02010600030101010101" pitchFamily="2" charset="-122"/>
                <a:ea typeface="等线" panose="02010600030101010101" pitchFamily="2" charset="-122"/>
              </a:rPr>
              <a:t>PageRank </a:t>
            </a:r>
            <a:r>
              <a:rPr lang="ja-JP" altLang="en-US" sz="2400" b="1" dirty="0">
                <a:solidFill>
                  <a:srgbClr val="002060"/>
                </a:solidFill>
                <a:latin typeface="等线" panose="02010600030101010101" pitchFamily="2" charset="-122"/>
                <a:ea typeface="等线" panose="02010600030101010101" pitchFamily="2" charset="-122"/>
              </a:rPr>
              <a:t>的基本定义不适用。</a:t>
            </a:r>
            <a:endParaRPr lang="en-US" sz="2400" b="1" dirty="0">
              <a:solidFill>
                <a:srgbClr val="002060"/>
              </a:solidFill>
              <a:latin typeface="等线" panose="02010600030101010101" pitchFamily="2" charset="-122"/>
              <a:ea typeface="等线" panose="02010600030101010101" pitchFamily="2" charset="-122"/>
            </a:endParaRPr>
          </a:p>
        </p:txBody>
      </p:sp>
      <p:pic>
        <p:nvPicPr>
          <p:cNvPr id="7" name="Picture 6"/>
          <p:cNvPicPr>
            <a:picLocks noChangeAspect="1"/>
          </p:cNvPicPr>
          <p:nvPr/>
        </p:nvPicPr>
        <p:blipFill>
          <a:blip r:embed="rId1"/>
          <a:stretch>
            <a:fillRect/>
          </a:stretch>
        </p:blipFill>
        <p:spPr>
          <a:xfrm>
            <a:off x="3491880" y="3145797"/>
            <a:ext cx="1818908" cy="1708671"/>
          </a:xfrm>
          <a:prstGeom prst="rect">
            <a:avLst/>
          </a:prstGeom>
        </p:spPr>
      </p:pic>
      <p:pic>
        <p:nvPicPr>
          <p:cNvPr id="4" name="Picture 3"/>
          <p:cNvPicPr>
            <a:picLocks noChangeAspect="1"/>
          </p:cNvPicPr>
          <p:nvPr/>
        </p:nvPicPr>
        <p:blipFill rotWithShape="1">
          <a:blip r:embed="rId2"/>
          <a:srcRect t="4278" b="6514"/>
          <a:stretch>
            <a:fillRect/>
          </a:stretch>
        </p:blipFill>
        <p:spPr>
          <a:xfrm>
            <a:off x="827584" y="1700808"/>
            <a:ext cx="7274573" cy="1469132"/>
          </a:xfrm>
          <a:prstGeom prst="rect">
            <a:avLst/>
          </a:prstGeom>
        </p:spPr>
      </p:pic>
      <p:sp>
        <p:nvSpPr>
          <p:cNvPr id="6" name="Title 1"/>
          <p:cNvSpPr txBox="1"/>
          <p:nvPr/>
        </p:nvSpPr>
        <p:spPr>
          <a:xfrm>
            <a:off x="628650" y="197485"/>
            <a:ext cx="7886700" cy="567219"/>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ja-JP" altLang="en-GB">
                <a:latin typeface="等线" panose="02010600030101010101" pitchFamily="2" charset="-122"/>
                <a:ea typeface="等线" panose="02010600030101010101" pitchFamily="2" charset="-122"/>
              </a:rPr>
              <a:t>例</a:t>
            </a:r>
            <a:r>
              <a:rPr lang="en-US" altLang="ja-JP">
                <a:latin typeface="等线" panose="02010600030101010101" pitchFamily="2" charset="-122"/>
                <a:ea typeface="等线" panose="02010600030101010101" pitchFamily="2" charset="-122"/>
              </a:rPr>
              <a:t>1</a:t>
            </a:r>
            <a:endParaRPr lang="en-US" dirty="0">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98821" y="2151029"/>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US" dirty="0">
                <a:highlight>
                  <a:srgbClr val="FFFF00"/>
                </a:highlight>
                <a:latin typeface="等线" panose="02010600030101010101" pitchFamily="2" charset="-122"/>
                <a:ea typeface="等线" panose="02010600030101010101" pitchFamily="2" charset="-122"/>
              </a:rPr>
              <a:t>Dead Ends</a:t>
            </a:r>
            <a:r>
              <a:rPr lang="zh-CN" altLang="en-US" dirty="0">
                <a:highlight>
                  <a:srgbClr val="FFFF00"/>
                </a:highlight>
                <a:latin typeface="等线" panose="02010600030101010101" pitchFamily="2" charset="-122"/>
                <a:ea typeface="等线" panose="02010600030101010101" pitchFamily="2" charset="-122"/>
              </a:rPr>
              <a:t>问题</a:t>
            </a:r>
            <a:endParaRPr lang="zh-CN" altLang="en-US" dirty="0">
              <a:highlight>
                <a:srgbClr val="FFFF00"/>
              </a:highlight>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2"/>
          <a:stretch>
            <a:fillRect/>
          </a:stretch>
        </p:blipFill>
        <p:spPr>
          <a:xfrm>
            <a:off x="2603376" y="2982026"/>
            <a:ext cx="3937248" cy="1973974"/>
          </a:xfrm>
          <a:prstGeom prst="rect">
            <a:avLst/>
          </a:prstGeom>
        </p:spPr>
      </p:pic>
      <p:sp>
        <p:nvSpPr>
          <p:cNvPr id="9" name="矩形 8"/>
          <p:cNvSpPr/>
          <p:nvPr/>
        </p:nvSpPr>
        <p:spPr>
          <a:xfrm>
            <a:off x="539552" y="1340768"/>
            <a:ext cx="7128792" cy="902970"/>
          </a:xfrm>
          <a:prstGeom prst="rect">
            <a:avLst/>
          </a:prstGeom>
        </p:spPr>
        <p:txBody>
          <a:bodyPr wrap="square">
            <a:spAutoFit/>
          </a:bodyPr>
          <a:lstStyle/>
          <a:p>
            <a:pPr>
              <a:lnSpc>
                <a:spcPct val="110000"/>
              </a:lnSpc>
            </a:pPr>
            <a:r>
              <a:rPr lang="en-US" altLang="zh-CN" sz="2400" b="1" dirty="0">
                <a:solidFill>
                  <a:srgbClr val="C00000"/>
                </a:solidFill>
                <a:latin typeface="-apple-system"/>
              </a:rPr>
              <a:t>B</a:t>
            </a:r>
            <a:r>
              <a:rPr lang="zh-CN" altLang="en-US" sz="2400" b="1" dirty="0">
                <a:solidFill>
                  <a:srgbClr val="C00000"/>
                </a:solidFill>
                <a:highlight>
                  <a:srgbClr val="FFFF00"/>
                </a:highlight>
                <a:latin typeface="-apple-system"/>
              </a:rPr>
              <a:t>没有任何出链</a:t>
            </a:r>
            <a:r>
              <a:rPr lang="zh-CN" altLang="en-US" sz="2400" b="1" dirty="0">
                <a:solidFill>
                  <a:srgbClr val="C00000"/>
                </a:solidFill>
                <a:latin typeface="-apple-system"/>
              </a:rPr>
              <a:t>（</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a:t>
            </a:r>
            <a:r>
              <a:rPr lang="zh-CN" altLang="en-US" sz="2400" b="1" dirty="0">
                <a:solidFill>
                  <a:srgbClr val="C00000"/>
                </a:solidFill>
                <a:highlight>
                  <a:srgbClr val="FFFF00"/>
                </a:highlight>
                <a:latin typeface="-apple-system"/>
              </a:rPr>
              <a:t>导致网站权重变为 </a:t>
            </a:r>
            <a:r>
              <a:rPr lang="en-US" altLang="zh-CN" sz="2400" b="1" dirty="0">
                <a:solidFill>
                  <a:srgbClr val="C00000"/>
                </a:solidFill>
                <a:highlight>
                  <a:srgbClr val="FFFF00"/>
                </a:highlight>
                <a:latin typeface="-apple-system"/>
              </a:rPr>
              <a:t>0</a:t>
            </a:r>
            <a:endParaRPr lang="en-US" altLang="zh-CN" sz="2400" b="1" dirty="0">
              <a:solidFill>
                <a:srgbClr val="C00000"/>
              </a:solidFill>
              <a:highlight>
                <a:srgbClr val="FFFF00"/>
              </a:highlight>
              <a:latin typeface="-apple-system"/>
            </a:endParaRPr>
          </a:p>
        </p:txBody>
      </p:sp>
      <p:sp>
        <p:nvSpPr>
          <p:cNvPr id="3" name="文本框 2"/>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rPr>
              <a:t>死胡同问题</a:t>
            </a:r>
            <a:endParaRPr kumimoji="1" lang="zh-CN" altLang="en-US" sz="2800" b="1" dirty="0">
              <a:solidFill>
                <a:schemeClr val="accent5">
                  <a:lumMod val="75000"/>
                </a:schemeClr>
              </a:solidFill>
            </a:endParaRPr>
          </a:p>
        </p:txBody>
      </p:sp>
      <p:graphicFrame>
        <p:nvGraphicFramePr>
          <p:cNvPr id="7" name="表格 7"/>
          <p:cNvGraphicFramePr>
            <a:graphicFrameLocks noGrp="1"/>
          </p:cNvGraphicFramePr>
          <p:nvPr/>
        </p:nvGraphicFramePr>
        <p:xfrm>
          <a:off x="1198821" y="4854877"/>
          <a:ext cx="6096000" cy="137160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zh-CN" altLang="en-US" sz="2400" dirty="0"/>
                        <a:t>迭代</a:t>
                      </a:r>
                      <a:endParaRPr lang="zh-CN" altLang="en-US" sz="2400" dirty="0"/>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等线" panose="02010600030101010101" pitchFamily="2" charset="-122"/>
                <a:ea typeface="等线" panose="02010600030101010101" pitchFamily="2" charset="-122"/>
              </a:rPr>
              <a:t>例</a:t>
            </a:r>
            <a:endParaRPr lang="en-US"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819000" y="1052736"/>
            <a:ext cx="7195245" cy="2398415"/>
          </a:xfrm>
          <a:prstGeom prst="rect">
            <a:avLst/>
          </a:prstGeom>
        </p:spPr>
      </p:pic>
      <p:pic>
        <p:nvPicPr>
          <p:cNvPr id="7" name="图片 6"/>
          <p:cNvPicPr>
            <a:picLocks noChangeAspect="1"/>
          </p:cNvPicPr>
          <p:nvPr/>
        </p:nvPicPr>
        <p:blipFill rotWithShape="1">
          <a:blip r:embed="rId2"/>
          <a:srcRect l="27291"/>
          <a:stretch>
            <a:fillRect/>
          </a:stretch>
        </p:blipFill>
        <p:spPr>
          <a:xfrm>
            <a:off x="1835696" y="3724066"/>
            <a:ext cx="6043117" cy="26740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等线" panose="02010600030101010101" pitchFamily="2" charset="-122"/>
                <a:ea typeface="等线" panose="02010600030101010101" pitchFamily="2" charset="-122"/>
              </a:rPr>
              <a:t>例</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24744"/>
            <a:ext cx="7886700" cy="4708724"/>
          </a:xfrm>
        </p:spPr>
        <p:txBody>
          <a:bodyPr>
            <a:normAutofit/>
          </a:bodyPr>
          <a:lstStyle/>
          <a:p>
            <a:r>
              <a:rPr lang="ja-JP" altLang="en-US" sz="2400" b="1" dirty="0">
                <a:solidFill>
                  <a:srgbClr val="002060"/>
                </a:solidFill>
                <a:latin typeface="等线" panose="02010600030101010101" pitchFamily="2" charset="-122"/>
                <a:ea typeface="等线" panose="02010600030101010101" pitchFamily="2" charset="-122"/>
              </a:rPr>
              <a:t>下图的有向图的转移矩阵</a:t>
            </a:r>
            <a:r>
              <a:rPr lang="en-GB" altLang="ja-JP" sz="2400" b="1" dirty="0">
                <a:solidFill>
                  <a:srgbClr val="002060"/>
                </a:solidFill>
                <a:latin typeface="等线" panose="02010600030101010101" pitchFamily="2" charset="-122"/>
                <a:ea typeface="等线" panose="02010600030101010101" pitchFamily="2" charset="-122"/>
              </a:rPr>
              <a:t>M</a:t>
            </a:r>
            <a:r>
              <a:rPr lang="ja-JP" altLang="en-US" sz="2400" b="1" dirty="0">
                <a:solidFill>
                  <a:srgbClr val="002060"/>
                </a:solidFill>
                <a:latin typeface="等线" panose="02010600030101010101" pitchFamily="2" charset="-122"/>
                <a:ea typeface="等线" panose="02010600030101010101" pitchFamily="2" charset="-122"/>
              </a:rPr>
              <a:t>是 </a:t>
            </a:r>
            <a:endParaRPr lang="en-US" sz="2400" b="1" dirty="0">
              <a:solidFill>
                <a:srgbClr val="002060"/>
              </a:solidFill>
              <a:latin typeface="等线" panose="02010600030101010101" pitchFamily="2" charset="-122"/>
              <a:ea typeface="等线" panose="02010600030101010101" pitchFamily="2" charset="-122"/>
            </a:endParaRPr>
          </a:p>
        </p:txBody>
      </p:sp>
      <p:pic>
        <p:nvPicPr>
          <p:cNvPr id="3" name="Picture 2"/>
          <p:cNvPicPr>
            <a:picLocks noChangeAspect="1"/>
          </p:cNvPicPr>
          <p:nvPr/>
        </p:nvPicPr>
        <p:blipFill>
          <a:blip r:embed="rId1"/>
          <a:stretch>
            <a:fillRect/>
          </a:stretch>
        </p:blipFill>
        <p:spPr>
          <a:xfrm>
            <a:off x="628650" y="2564904"/>
            <a:ext cx="4096437" cy="2769020"/>
          </a:xfrm>
          <a:prstGeom prst="rect">
            <a:avLst/>
          </a:prstGeom>
        </p:spPr>
      </p:pic>
      <p:pic>
        <p:nvPicPr>
          <p:cNvPr id="4" name="Picture 3"/>
          <p:cNvPicPr>
            <a:picLocks noChangeAspect="1"/>
          </p:cNvPicPr>
          <p:nvPr/>
        </p:nvPicPr>
        <p:blipFill>
          <a:blip r:embed="rId2"/>
          <a:stretch>
            <a:fillRect/>
          </a:stretch>
        </p:blipFill>
        <p:spPr>
          <a:xfrm>
            <a:off x="4632631" y="2832586"/>
            <a:ext cx="3936231" cy="22336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等线" panose="02010600030101010101" pitchFamily="2" charset="-122"/>
                <a:ea typeface="等线" panose="02010600030101010101" pitchFamily="2" charset="-122"/>
              </a:rPr>
              <a:t>例</a:t>
            </a:r>
            <a:r>
              <a:rPr lang="en-US" altLang="ja-JP" dirty="0">
                <a:latin typeface="等线" panose="02010600030101010101" pitchFamily="2" charset="-122"/>
                <a:ea typeface="等线" panose="02010600030101010101" pitchFamily="2" charset="-122"/>
              </a:rPr>
              <a:t>2</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628650" y="1198959"/>
            <a:ext cx="7886700" cy="3263504"/>
          </a:xfrm>
        </p:spPr>
        <p:txBody>
          <a:bodyPr>
            <a:noAutofit/>
          </a:bodyPr>
          <a:lstStyle/>
          <a:p>
            <a:pPr>
              <a:lnSpc>
                <a:spcPct val="100000"/>
              </a:lnSpc>
            </a:pPr>
            <a:r>
              <a:rPr lang="ja-JP" altLang="en-US" sz="2400" b="1" dirty="0">
                <a:solidFill>
                  <a:srgbClr val="002060"/>
                </a:solidFill>
                <a:latin typeface="等线" panose="02010600030101010101" pitchFamily="2" charset="-122"/>
                <a:ea typeface="等线" panose="02010600030101010101" pitchFamily="2" charset="-122"/>
              </a:rPr>
              <a:t>这时</a:t>
            </a:r>
            <a:r>
              <a:rPr lang="en-US" sz="2400" b="1" dirty="0">
                <a:solidFill>
                  <a:srgbClr val="002060"/>
                </a:solidFill>
                <a:latin typeface="等线" panose="02010600030101010101" pitchFamily="2" charset="-122"/>
                <a:ea typeface="等线" panose="02010600030101010101" pitchFamily="2" charset="-122"/>
              </a:rPr>
              <a:t>M</a:t>
            </a:r>
            <a:r>
              <a:rPr lang="ja-JP" altLang="en-US" sz="2400" b="1" dirty="0">
                <a:solidFill>
                  <a:srgbClr val="002060"/>
                </a:solidFill>
                <a:latin typeface="等线" panose="02010600030101010101" pitchFamily="2" charset="-122"/>
                <a:ea typeface="等线" panose="02010600030101010101" pitchFamily="2" charset="-122"/>
              </a:rPr>
              <a:t>不是一个随机矩阵，因为随机矩阵要求每一列的元素之和是</a:t>
            </a:r>
            <a:r>
              <a:rPr lang="en-US" altLang="ja-JP" sz="2400" b="1" dirty="0">
                <a:solidFill>
                  <a:srgbClr val="002060"/>
                </a:solidFill>
                <a:latin typeface="等线" panose="02010600030101010101" pitchFamily="2" charset="-122"/>
                <a:ea typeface="等线" panose="02010600030101010101" pitchFamily="2" charset="-122"/>
              </a:rPr>
              <a:t>1</a:t>
            </a:r>
            <a:r>
              <a:rPr lang="ja-JP" altLang="en-US" sz="2400" b="1" dirty="0">
                <a:solidFill>
                  <a:srgbClr val="002060"/>
                </a:solidFill>
                <a:latin typeface="等线" panose="02010600030101010101" pitchFamily="2" charset="-122"/>
                <a:ea typeface="等线" panose="02010600030101010101" pitchFamily="2" charset="-122"/>
              </a:rPr>
              <a:t>，这里</a:t>
            </a:r>
            <a:r>
              <a:rPr lang="ja-JP" altLang="en-US" sz="2400" b="1" dirty="0">
                <a:solidFill>
                  <a:srgbClr val="002060"/>
                </a:solidFill>
                <a:highlight>
                  <a:srgbClr val="FFFF00"/>
                </a:highlight>
                <a:latin typeface="等线" panose="02010600030101010101" pitchFamily="2" charset="-122"/>
                <a:ea typeface="等线" panose="02010600030101010101" pitchFamily="2" charset="-122"/>
              </a:rPr>
              <a:t>第</a:t>
            </a:r>
            <a:r>
              <a:rPr lang="en-US" altLang="ja-JP" sz="2400" b="1" dirty="0">
                <a:solidFill>
                  <a:srgbClr val="002060"/>
                </a:solidFill>
                <a:highlight>
                  <a:srgbClr val="FFFF00"/>
                </a:highlight>
                <a:latin typeface="等线" panose="02010600030101010101" pitchFamily="2" charset="-122"/>
                <a:ea typeface="等线" panose="02010600030101010101" pitchFamily="2" charset="-122"/>
              </a:rPr>
              <a:t>3</a:t>
            </a:r>
            <a:r>
              <a:rPr lang="ja-JP" altLang="en-US" sz="2400" b="1" dirty="0">
                <a:solidFill>
                  <a:srgbClr val="002060"/>
                </a:solidFill>
                <a:highlight>
                  <a:srgbClr val="FFFF00"/>
                </a:highlight>
                <a:latin typeface="等线" panose="02010600030101010101" pitchFamily="2" charset="-122"/>
                <a:ea typeface="等线" panose="02010600030101010101" pitchFamily="2" charset="-122"/>
              </a:rPr>
              <a:t>列的和是</a:t>
            </a:r>
            <a:r>
              <a:rPr lang="en-US" altLang="ja-JP" sz="2400" b="1" dirty="0">
                <a:solidFill>
                  <a:srgbClr val="002060"/>
                </a:solidFill>
                <a:highlight>
                  <a:srgbClr val="FFFF00"/>
                </a:highlight>
                <a:latin typeface="等线" panose="02010600030101010101" pitchFamily="2" charset="-122"/>
                <a:ea typeface="等线" panose="02010600030101010101" pitchFamily="2" charset="-122"/>
              </a:rPr>
              <a:t>0</a:t>
            </a:r>
            <a:r>
              <a:rPr lang="ja-JP" altLang="en-US" sz="2400" b="1" dirty="0">
                <a:solidFill>
                  <a:srgbClr val="002060"/>
                </a:solidFill>
                <a:latin typeface="等线" panose="02010600030101010101" pitchFamily="2" charset="-122"/>
                <a:ea typeface="等线" panose="02010600030101010101" pitchFamily="2" charset="-122"/>
              </a:rPr>
              <a:t>，不是</a:t>
            </a:r>
            <a:r>
              <a:rPr lang="en-US" altLang="ja-JP" sz="2400" b="1" dirty="0">
                <a:solidFill>
                  <a:srgbClr val="002060"/>
                </a:solidFill>
                <a:latin typeface="等线" panose="02010600030101010101" pitchFamily="2" charset="-122"/>
                <a:ea typeface="等线" panose="02010600030101010101" pitchFamily="2" charset="-122"/>
              </a:rPr>
              <a:t>1</a:t>
            </a:r>
            <a:endParaRPr lang="en-US" altLang="ja-JP" sz="2400" b="1" dirty="0">
              <a:solidFill>
                <a:srgbClr val="002060"/>
              </a:solidFill>
              <a:latin typeface="等线" panose="02010600030101010101" pitchFamily="2" charset="-122"/>
              <a:ea typeface="等线" panose="02010600030101010101" pitchFamily="2" charset="-122"/>
            </a:endParaRPr>
          </a:p>
          <a:p>
            <a:pPr>
              <a:lnSpc>
                <a:spcPct val="100000"/>
              </a:lnSpc>
            </a:pPr>
            <a:r>
              <a:rPr lang="ja-JP" altLang="en-US" sz="2400" b="1" dirty="0">
                <a:solidFill>
                  <a:srgbClr val="002060"/>
                </a:solidFill>
                <a:latin typeface="等线" panose="02010600030101010101" pitchFamily="2" charset="-122"/>
                <a:ea typeface="等线" panose="02010600030101010101" pitchFamily="2" charset="-122"/>
              </a:rPr>
              <a:t>如果仍然计算在各个时刻的各个结点的概率分布，就会得到如下结果</a:t>
            </a:r>
            <a:endParaRPr lang="en-GB" altLang="ja-JP" sz="2400" b="1" dirty="0">
              <a:solidFill>
                <a:srgbClr val="002060"/>
              </a:solidFill>
              <a:latin typeface="等线" panose="02010600030101010101" pitchFamily="2" charset="-122"/>
              <a:ea typeface="等线" panose="02010600030101010101" pitchFamily="2" charset="-122"/>
            </a:endParaRPr>
          </a:p>
          <a:p>
            <a:pPr>
              <a:lnSpc>
                <a:spcPct val="100000"/>
              </a:lnSpc>
            </a:pPr>
            <a:endParaRPr lang="en-GB" sz="2400" b="1" dirty="0">
              <a:solidFill>
                <a:srgbClr val="002060"/>
              </a:solidFill>
              <a:latin typeface="等线" panose="02010600030101010101" pitchFamily="2" charset="-122"/>
              <a:ea typeface="等线" panose="02010600030101010101" pitchFamily="2" charset="-122"/>
            </a:endParaRPr>
          </a:p>
          <a:p>
            <a:pPr>
              <a:lnSpc>
                <a:spcPct val="100000"/>
              </a:lnSpc>
            </a:pPr>
            <a:endParaRPr lang="en-GB" sz="2400" b="1" dirty="0">
              <a:solidFill>
                <a:srgbClr val="002060"/>
              </a:solidFill>
              <a:latin typeface="等线" panose="02010600030101010101" pitchFamily="2" charset="-122"/>
              <a:ea typeface="等线" panose="02010600030101010101" pitchFamily="2" charset="-122"/>
            </a:endParaRPr>
          </a:p>
          <a:p>
            <a:pPr>
              <a:lnSpc>
                <a:spcPct val="100000"/>
              </a:lnSpc>
            </a:pPr>
            <a:endParaRPr lang="en-GB" sz="2400" b="1" dirty="0">
              <a:solidFill>
                <a:srgbClr val="002060"/>
              </a:solidFill>
              <a:latin typeface="等线" panose="02010600030101010101" pitchFamily="2" charset="-122"/>
              <a:ea typeface="等线" panose="02010600030101010101" pitchFamily="2" charset="-122"/>
            </a:endParaRPr>
          </a:p>
          <a:p>
            <a:pPr>
              <a:lnSpc>
                <a:spcPct val="100000"/>
              </a:lnSpc>
            </a:pPr>
            <a:endParaRPr lang="en-GB" sz="2400" b="1" dirty="0">
              <a:solidFill>
                <a:srgbClr val="002060"/>
              </a:solidFill>
              <a:latin typeface="等线" panose="02010600030101010101" pitchFamily="2" charset="-122"/>
              <a:ea typeface="等线" panose="02010600030101010101" pitchFamily="2" charset="-122"/>
            </a:endParaRPr>
          </a:p>
          <a:p>
            <a:pPr>
              <a:lnSpc>
                <a:spcPct val="100000"/>
              </a:lnSpc>
            </a:pPr>
            <a:endParaRPr lang="en-US" altLang="ja-JP" sz="2400" b="1" dirty="0">
              <a:solidFill>
                <a:srgbClr val="002060"/>
              </a:solidFill>
              <a:latin typeface="等线" panose="02010600030101010101" pitchFamily="2" charset="-122"/>
              <a:ea typeface="等线" panose="02010600030101010101" pitchFamily="2" charset="-122"/>
            </a:endParaRPr>
          </a:p>
          <a:p>
            <a:pPr>
              <a:lnSpc>
                <a:spcPct val="100000"/>
              </a:lnSpc>
            </a:pPr>
            <a:r>
              <a:rPr lang="ja-JP" altLang="en-US" sz="2400" b="1" dirty="0">
                <a:solidFill>
                  <a:srgbClr val="002060"/>
                </a:solidFill>
                <a:latin typeface="等线" panose="02010600030101010101" pitchFamily="2" charset="-122"/>
                <a:ea typeface="等线" panose="02010600030101010101" pitchFamily="2" charset="-122"/>
              </a:rPr>
              <a:t>可以看到，</a:t>
            </a:r>
            <a:r>
              <a:rPr lang="ja-JP" altLang="en-US" sz="2400" b="1" dirty="0">
                <a:solidFill>
                  <a:srgbClr val="002060"/>
                </a:solidFill>
                <a:highlight>
                  <a:srgbClr val="FFFF00"/>
                </a:highlight>
                <a:latin typeface="等线" panose="02010600030101010101" pitchFamily="2" charset="-122"/>
                <a:ea typeface="等线" panose="02010600030101010101" pitchFamily="2" charset="-122"/>
              </a:rPr>
              <a:t>随着时间推移，访问各个结点的概率皆变为</a:t>
            </a:r>
            <a:r>
              <a:rPr lang="en-US" altLang="ja-JP" sz="2400" b="1" dirty="0">
                <a:solidFill>
                  <a:srgbClr val="002060"/>
                </a:solidFill>
                <a:highlight>
                  <a:srgbClr val="FFFF00"/>
                </a:highlight>
                <a:latin typeface="等线" panose="02010600030101010101" pitchFamily="2" charset="-122"/>
                <a:ea typeface="等线" panose="02010600030101010101" pitchFamily="2" charset="-122"/>
              </a:rPr>
              <a:t>0</a:t>
            </a:r>
            <a:endParaRPr lang="en-US" altLang="ja-JP" sz="2400" b="1" dirty="0">
              <a:solidFill>
                <a:srgbClr val="002060"/>
              </a:solidFill>
              <a:highlight>
                <a:srgbClr val="FFFF00"/>
              </a:highlight>
              <a:latin typeface="等线" panose="02010600030101010101" pitchFamily="2" charset="-122"/>
              <a:ea typeface="等线" panose="02010600030101010101" pitchFamily="2" charset="-122"/>
            </a:endParaRPr>
          </a:p>
        </p:txBody>
      </p:sp>
      <p:pic>
        <p:nvPicPr>
          <p:cNvPr id="4" name="Picture 3"/>
          <p:cNvPicPr>
            <a:picLocks noChangeAspect="1"/>
          </p:cNvPicPr>
          <p:nvPr/>
        </p:nvPicPr>
        <p:blipFill>
          <a:blip r:embed="rId1"/>
          <a:stretch>
            <a:fillRect/>
          </a:stretch>
        </p:blipFill>
        <p:spPr>
          <a:xfrm>
            <a:off x="866436" y="2924944"/>
            <a:ext cx="7411128" cy="21615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highlight>
                  <a:srgbClr val="FFFF00"/>
                </a:highlight>
                <a:latin typeface="等线" panose="02010600030101010101" pitchFamily="2" charset="-122"/>
                <a:ea typeface="等线" panose="02010600030101010101" pitchFamily="2" charset="-122"/>
              </a:rPr>
              <a:t>Dead Ends</a:t>
            </a:r>
            <a:r>
              <a:rPr lang="zh-CN" altLang="en-US" dirty="0">
                <a:highlight>
                  <a:srgbClr val="FFFF00"/>
                </a:highlight>
                <a:latin typeface="等线" panose="02010600030101010101" pitchFamily="2" charset="-122"/>
                <a:ea typeface="等线" panose="02010600030101010101" pitchFamily="2" charset="-122"/>
              </a:rPr>
              <a:t>问题修正</a:t>
            </a:r>
            <a:endParaRPr lang="zh-CN" altLang="en-US" dirty="0">
              <a:highlight>
                <a:srgbClr val="FFFF00"/>
              </a:highlight>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4412"/>
          <a:stretch>
            <a:fillRect/>
          </a:stretch>
        </p:blipFill>
        <p:spPr>
          <a:xfrm>
            <a:off x="1187624" y="2723296"/>
            <a:ext cx="2339752" cy="2941983"/>
          </a:xfrm>
          <a:prstGeom prst="rect">
            <a:avLst/>
          </a:prstGeom>
        </p:spPr>
      </p:pic>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rPr>
              <a:t>e：由 1 填满的</a:t>
            </a:r>
            <a:r>
              <a:rPr kumimoji="0" lang="zh-CN" altLang="zh-CN" sz="2000" b="1" i="0" u="none" strike="noStrike" cap="none" normalizeH="0" baseline="0" dirty="0">
                <a:ln>
                  <a:noFill/>
                </a:ln>
                <a:solidFill>
                  <a:srgbClr val="FF0000"/>
                </a:solidFill>
                <a:effectLst/>
                <a:highlight>
                  <a:srgbClr val="FFFF00"/>
                </a:highlight>
                <a:latin typeface="Arial" panose="020B0604020202020204" pitchFamily="34" charset="0"/>
                <a:ea typeface="-apple-system"/>
              </a:rPr>
              <a:t>列</a:t>
            </a:r>
            <a:r>
              <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rPr>
              <a:t>矩阵</a:t>
            </a:r>
            <a:endPar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rPr>
              <a:t>n：M 矩阵的行数/列数</a:t>
            </a:r>
            <a:endPar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highlight>
                <a:srgbClr val="FFFF00"/>
              </a:highligh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924944"/>
            <a:ext cx="3496548" cy="27403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等线" panose="02010600030101010101" pitchFamily="2" charset="-122"/>
                <a:ea typeface="等线" panose="02010600030101010101" pitchFamily="2" charset="-122"/>
              </a:rPr>
              <a:t>Dead Ends</a:t>
            </a:r>
            <a:r>
              <a:rPr lang="zh-CN" altLang="en-US" dirty="0">
                <a:latin typeface="等线" panose="02010600030101010101" pitchFamily="2" charset="-122"/>
                <a:ea typeface="等线" panose="02010600030101010101" pitchFamily="2" charset="-122"/>
              </a:rPr>
              <a:t>问题修正</a:t>
            </a:r>
            <a:endParaRPr lang="en-US" dirty="0">
              <a:latin typeface="等线" panose="02010600030101010101" pitchFamily="2" charset="-122"/>
              <a:ea typeface="等线" panose="02010600030101010101" pitchFamily="2" charset="-122"/>
            </a:endParaRPr>
          </a:p>
        </p:txBody>
      </p:sp>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e：由 1 填满的列矩阵</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n：M 矩阵的行数/列数</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996952"/>
            <a:ext cx="6840760" cy="3396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等线" panose="02010600030101010101" pitchFamily="2" charset="-122"/>
                <a:ea typeface="等线" panose="02010600030101010101" pitchFamily="2" charset="-122"/>
              </a:rPr>
              <a:t>Dead Ends</a:t>
            </a:r>
            <a:r>
              <a:rPr lang="zh-CN" altLang="en-US" dirty="0">
                <a:latin typeface="等线" panose="02010600030101010101" pitchFamily="2" charset="-122"/>
                <a:ea typeface="等线" panose="02010600030101010101" pitchFamily="2" charset="-122"/>
              </a:rPr>
              <a:t>问题修正</a:t>
            </a:r>
            <a:endParaRPr lang="en-US" dirty="0">
              <a:latin typeface="等线" panose="02010600030101010101" pitchFamily="2" charset="-122"/>
              <a:ea typeface="等线"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e：由 1 填满的列矩阵</a:t>
            </a: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n：M 矩阵的行数/列数</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GB" altLang="zh-CN" sz="2000" b="1" i="0" u="none" strike="noStrike" cap="none" normalizeH="0" baseline="0" dirty="0">
                <a:ln>
                  <a:noFill/>
                </a:ln>
                <a:solidFill>
                  <a:srgbClr val="002060"/>
                </a:solidFill>
                <a:effectLst/>
                <a:latin typeface="Arial" panose="020B0604020202020204" pitchFamily="34" charset="0"/>
                <a:ea typeface="-apple-system"/>
              </a:rPr>
              <a:t>V</a:t>
            </a:r>
            <a:r>
              <a:rPr kumimoji="0" lang="zh-CN" altLang="en-GB" sz="2000" b="1" i="0" u="none" strike="noStrike" cap="none" normalizeH="0" baseline="0" dirty="0">
                <a:ln>
                  <a:noFill/>
                </a:ln>
                <a:solidFill>
                  <a:srgbClr val="002060"/>
                </a:solidFill>
                <a:effectLst/>
                <a:latin typeface="Arial" panose="020B0604020202020204" pitchFamily="34" charset="0"/>
                <a:ea typeface="-apple-system"/>
              </a:rPr>
              <a:t>：</a:t>
            </a:r>
            <a:r>
              <a:rPr kumimoji="0" lang="en-GB" altLang="zh-CN" sz="2000" b="1" i="0" u="none" strike="noStrike" cap="none" normalizeH="0" baseline="0" dirty="0">
                <a:ln>
                  <a:noFill/>
                </a:ln>
                <a:solidFill>
                  <a:srgbClr val="002060"/>
                </a:solidFill>
                <a:effectLst/>
                <a:latin typeface="Arial" panose="020B0604020202020204" pitchFamily="34" charset="0"/>
                <a:ea typeface="-apple-system"/>
              </a:rPr>
              <a:t>PR </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值的矩阵</a:t>
            </a:r>
            <a:endParaRPr kumimoji="0" lang="zh-CN" altLang="en-US"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8" name="Picture 2" descr="PR(a)_{i+1}=[M+a^{T}(\frac{e}{n})]*V"/>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8649" y="1493629"/>
            <a:ext cx="3901779" cy="56721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65692" y="4505617"/>
            <a:ext cx="8526788" cy="1569660"/>
          </a:xfrm>
          <a:prstGeom prst="rect">
            <a:avLst/>
          </a:prstGeom>
          <a:noFill/>
        </p:spPr>
        <p:txBody>
          <a:bodyPr wrap="square" rtlCol="0">
            <a:spAutoFit/>
          </a:bodyPr>
          <a:lstStyle/>
          <a:p>
            <a:r>
              <a:rPr kumimoji="1" lang="zh-CN" altLang="en-US" sz="2400" b="1" dirty="0">
                <a:solidFill>
                  <a:srgbClr val="C00000"/>
                </a:solidFill>
              </a:rPr>
              <a:t>原有矩阵违背了原有概率矩阵的特性，需要修补该矩阵使得所有节点的概率值和为</a:t>
            </a:r>
            <a:r>
              <a:rPr kumimoji="1" lang="en-US" altLang="zh-CN" sz="2400" b="1" dirty="0">
                <a:solidFill>
                  <a:srgbClr val="C00000"/>
                </a:solidFill>
              </a:rPr>
              <a:t>1</a:t>
            </a:r>
            <a:endParaRPr kumimoji="1" lang="en-US" altLang="zh-CN" sz="2400" b="1" dirty="0">
              <a:solidFill>
                <a:srgbClr val="C00000"/>
              </a:solidFill>
            </a:endParaRPr>
          </a:p>
          <a:p>
            <a:endParaRPr kumimoji="1" lang="en-US" altLang="zh-CN" sz="2400" b="1" dirty="0">
              <a:solidFill>
                <a:srgbClr val="C00000"/>
              </a:solidFill>
            </a:endParaRPr>
          </a:p>
          <a:p>
            <a:r>
              <a:rPr kumimoji="1" lang="zh-CN" altLang="en-US" sz="2400" b="1" dirty="0">
                <a:solidFill>
                  <a:srgbClr val="C00000"/>
                </a:solidFill>
              </a:rPr>
              <a:t>意思是</a:t>
            </a:r>
            <a:r>
              <a:rPr kumimoji="1" lang="zh-CN" altLang="en-US" sz="2400" b="1" dirty="0">
                <a:solidFill>
                  <a:srgbClr val="C00000"/>
                </a:solidFill>
                <a:highlight>
                  <a:srgbClr val="FFFF00"/>
                </a:highlight>
              </a:rPr>
              <a:t>到了死胡同节点就让随机游走的访问百分之百被传送走</a:t>
            </a:r>
            <a:endParaRPr kumimoji="1" lang="zh-CN" altLang="en-US" sz="2400" b="1" dirty="0">
              <a:solidFill>
                <a:srgbClr val="C0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413385" y="-17780"/>
            <a:ext cx="7886700" cy="1325563"/>
          </a:xfrm>
        </p:spPr>
        <p:txBody>
          <a:bodyPr vert="horz" wrap="square" lIns="91440" tIns="45720" rIns="91440" bIns="45720" anchor="ctr"/>
          <a:lstStyle/>
          <a:p>
            <a:pPr algn="l" defTabSz="914400" eaLnBrk="0" fontAlgn="base" hangingPunct="0">
              <a:lnSpc>
                <a:spcPct val="100000"/>
              </a:lnSpc>
              <a:buClrTx/>
              <a:buSzTx/>
              <a:buFont typeface="Arial" panose="020B0604020202020204" pitchFamily="34" charset="0"/>
            </a:pPr>
            <a:r>
              <a:rPr lang="zh-CN" altLang="en-US" sz="4400" dirty="0">
                <a:latin typeface="Arial" panose="020B0604020202020204" pitchFamily="34" charset="0"/>
                <a:ea typeface="隶书" panose="02010509060101010101" pitchFamily="49" charset="-122"/>
                <a:cs typeface="+mn-cs"/>
              </a:rPr>
              <a:t>主动数据获取技术</a:t>
            </a:r>
            <a:endParaRPr lang="zh-CN" altLang="en-US" sz="4400" dirty="0">
              <a:latin typeface="Arial" panose="020B0604020202020204" pitchFamily="34" charset="0"/>
              <a:ea typeface="隶书" panose="02010509060101010101" pitchFamily="49" charset="-122"/>
              <a:cs typeface="+mn-cs"/>
            </a:endParaRPr>
          </a:p>
        </p:txBody>
      </p:sp>
      <p:sp>
        <p:nvSpPr>
          <p:cNvPr id="3" name="内容占位符 2"/>
          <p:cNvSpPr>
            <a:spLocks noGrp="1"/>
          </p:cNvSpPr>
          <p:nvPr>
            <p:ph idx="1"/>
          </p:nvPr>
        </p:nvSpPr>
        <p:spPr/>
        <p:txBody>
          <a:bodyPr vert="horz" wrap="square" lIns="91440" tIns="45720" rIns="91440" bIns="45720" anchor="t"/>
          <a:lstStyle/>
          <a:p>
            <a:r>
              <a:rPr lang="zh-CN" altLang="en-US" sz="2800" b="1" dirty="0">
                <a:solidFill>
                  <a:srgbClr val="0000FF"/>
                </a:solidFill>
                <a:highlight>
                  <a:srgbClr val="FFFF00"/>
                </a:highlight>
              </a:rPr>
              <a:t>定向搜索技术</a:t>
            </a:r>
            <a:endParaRPr lang="en-US" altLang="zh-CN" sz="2800" b="1" dirty="0">
              <a:solidFill>
                <a:srgbClr val="0000FF"/>
              </a:solidFill>
            </a:endParaRPr>
          </a:p>
          <a:p>
            <a:pPr lvl="1"/>
            <a:r>
              <a:rPr lang="en-US" altLang="zh-CN" sz="2400" dirty="0">
                <a:highlight>
                  <a:srgbClr val="FFFF00"/>
                </a:highlight>
              </a:rPr>
              <a:t>Web</a:t>
            </a:r>
            <a:r>
              <a:rPr lang="zh-CN" altLang="en-US" sz="2400" dirty="0"/>
              <a:t>、论坛、博客、微信、</a:t>
            </a:r>
            <a:r>
              <a:rPr lang="en-US" altLang="zh-CN" sz="2400" dirty="0"/>
              <a:t>P2P</a:t>
            </a:r>
            <a:endParaRPr lang="en-US" altLang="zh-CN" sz="2400" dirty="0"/>
          </a:p>
          <a:p>
            <a:pPr lvl="1"/>
            <a:r>
              <a:rPr lang="en-US" altLang="zh-CN" sz="2400" dirty="0"/>
              <a:t>Twitter</a:t>
            </a:r>
            <a:r>
              <a:rPr lang="zh-CN" altLang="en-US" sz="2400" dirty="0"/>
              <a:t>、</a:t>
            </a:r>
            <a:r>
              <a:rPr lang="en-US" altLang="zh-CN" sz="2400" dirty="0"/>
              <a:t>Facebook</a:t>
            </a:r>
            <a:endParaRPr lang="en-US" altLang="zh-CN" sz="2400" dirty="0"/>
          </a:p>
          <a:p>
            <a:endParaRPr lang="en-US" altLang="zh-CN" sz="2800" dirty="0"/>
          </a:p>
          <a:p>
            <a:r>
              <a:rPr lang="zh-CN" altLang="en-US" sz="2800" b="1" dirty="0">
                <a:solidFill>
                  <a:srgbClr val="0000FF"/>
                </a:solidFill>
                <a:highlight>
                  <a:srgbClr val="FFFF00"/>
                </a:highlight>
              </a:rPr>
              <a:t>元搜索技术</a:t>
            </a:r>
            <a:endParaRPr lang="en-US" altLang="zh-CN" sz="2800" b="1" dirty="0">
              <a:solidFill>
                <a:srgbClr val="0000FF"/>
              </a:solidFill>
              <a:highlight>
                <a:srgbClr val="FFFF00"/>
              </a:highlight>
            </a:endParaRPr>
          </a:p>
          <a:p>
            <a:pPr lvl="1"/>
            <a:r>
              <a:rPr lang="en-US" altLang="zh-CN" sz="2400" dirty="0"/>
              <a:t>Baidu</a:t>
            </a:r>
            <a:r>
              <a:rPr lang="zh-CN" altLang="en-US" sz="2400" dirty="0"/>
              <a:t>、</a:t>
            </a:r>
            <a:r>
              <a:rPr lang="en-US" altLang="zh-CN" sz="2400" dirty="0"/>
              <a:t>google</a:t>
            </a:r>
            <a:endParaRPr lang="en-US" altLang="zh-CN" sz="2400" dirty="0"/>
          </a:p>
          <a:p>
            <a:endParaRPr lang="en-US" altLang="zh-CN" sz="2800" dirty="0"/>
          </a:p>
          <a:p>
            <a:endParaRPr lang="en-US" altLang="zh-CN" sz="28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advTm="189231">
        <p:fade/>
      </p:transition>
    </mc:Choice>
    <mc:Fallback>
      <p:transition advTm="189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等线" panose="02010600030101010101" pitchFamily="2" charset="-122"/>
                <a:ea typeface="等线" panose="02010600030101010101" pitchFamily="2" charset="-122"/>
              </a:rPr>
              <a:t>Dead Ends</a:t>
            </a:r>
            <a:r>
              <a:rPr lang="zh-CN" altLang="en-US" dirty="0">
                <a:latin typeface="等线" panose="02010600030101010101" pitchFamily="2" charset="-122"/>
                <a:ea typeface="等线" panose="02010600030101010101" pitchFamily="2" charset="-122"/>
              </a:rPr>
              <a:t>问题修正</a:t>
            </a:r>
            <a:endParaRPr lang="en-US" dirty="0">
              <a:latin typeface="等线" panose="02010600030101010101" pitchFamily="2" charset="-122"/>
              <a:ea typeface="等线" panose="02010600030101010101" pitchFamily="2" charset="-122"/>
            </a:endParaRPr>
          </a:p>
        </p:txBody>
      </p:sp>
      <p:sp>
        <p:nvSpPr>
          <p:cNvPr id="6" name="Rectangle 1"/>
          <p:cNvSpPr>
            <a:spLocks noChangeArrowheads="1"/>
          </p:cNvSpPr>
          <p:nvPr/>
        </p:nvSpPr>
        <p:spPr bwMode="auto">
          <a:xfrm>
            <a:off x="499924" y="1187349"/>
            <a:ext cx="8424936" cy="1985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8" name="Picture 2" descr="PR(a)_{i+1}=[M+a^{T}(\frac{e}{n})]*V"/>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0264" y="1700808"/>
            <a:ext cx="3901779" cy="5672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2"/>
          <a:srcRect l="24643" t="41892" r="30462" b="4054"/>
          <a:stretch>
            <a:fillRect/>
          </a:stretch>
        </p:blipFill>
        <p:spPr>
          <a:xfrm>
            <a:off x="827584" y="2420888"/>
            <a:ext cx="7015099" cy="389727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915816" y="2198897"/>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highlight>
                  <a:srgbClr val="FFFF00"/>
                </a:highlight>
                <a:latin typeface="PingFang SC" panose="020B0400000000000000" pitchFamily="34" charset="-122"/>
                <a:ea typeface="PingFang SC" panose="020B0400000000000000" pitchFamily="34" charset="-122"/>
              </a:rPr>
              <a:t>Spider Traps </a:t>
            </a:r>
            <a:r>
              <a:rPr lang="zh-CN" altLang="en-US" b="1" i="0" dirty="0">
                <a:solidFill>
                  <a:srgbClr val="4F4F4F"/>
                </a:solidFill>
                <a:effectLst/>
                <a:highlight>
                  <a:srgbClr val="FFFF00"/>
                </a:highlight>
                <a:latin typeface="PingFang SC" panose="020B0400000000000000" pitchFamily="34" charset="-122"/>
                <a:ea typeface="PingFang SC" panose="020B0400000000000000" pitchFamily="34" charset="-122"/>
              </a:rPr>
              <a:t>问题</a:t>
            </a:r>
            <a:endParaRPr lang="zh-CN" altLang="en-US" b="1" i="0" dirty="0">
              <a:solidFill>
                <a:srgbClr val="4F4F4F"/>
              </a:solidFill>
              <a:effectLst/>
              <a:highlight>
                <a:srgbClr val="FFFF00"/>
              </a:highlight>
              <a:latin typeface="PingFang SC" panose="020B0400000000000000" pitchFamily="34" charset="-122"/>
              <a:ea typeface="PingFang SC" panose="020B0400000000000000" pitchFamily="34" charset="-122"/>
            </a:endParaRPr>
          </a:p>
        </p:txBody>
      </p:sp>
      <p:sp>
        <p:nvSpPr>
          <p:cNvPr id="9" name="矩形 8"/>
          <p:cNvSpPr/>
          <p:nvPr/>
        </p:nvSpPr>
        <p:spPr>
          <a:xfrm>
            <a:off x="539552" y="1340768"/>
            <a:ext cx="7128792" cy="830997"/>
          </a:xfrm>
          <a:prstGeom prst="rect">
            <a:avLst/>
          </a:prstGeom>
        </p:spPr>
        <p:txBody>
          <a:bodyPr wrap="square">
            <a:spAutoFit/>
          </a:bodyPr>
          <a:lstStyle/>
          <a:p>
            <a:r>
              <a:rPr lang="en-US" altLang="zh-CN" sz="2400" b="1" dirty="0">
                <a:solidFill>
                  <a:srgbClr val="C00000"/>
                </a:solidFill>
                <a:latin typeface="-apple-system"/>
              </a:rPr>
              <a:t>B</a:t>
            </a:r>
            <a:r>
              <a:rPr lang="zh-CN" altLang="en-US" sz="2400" b="1" dirty="0">
                <a:solidFill>
                  <a:srgbClr val="C00000"/>
                </a:solidFill>
                <a:latin typeface="-apple-system"/>
              </a:rPr>
              <a:t>没有任何出链（</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会导致网站权重变为 </a:t>
            </a:r>
            <a:r>
              <a:rPr lang="en-US" altLang="zh-CN" sz="2400" b="1" dirty="0">
                <a:solidFill>
                  <a:srgbClr val="C00000"/>
                </a:solidFill>
                <a:latin typeface="-apple-system"/>
              </a:rPr>
              <a:t>0</a:t>
            </a:r>
            <a:endParaRPr lang="zh-CN" altLang="en-US" sz="2400" b="1" dirty="0">
              <a:solidFill>
                <a:srgbClr val="C00000"/>
              </a:solidFill>
            </a:endParaRPr>
          </a:p>
        </p:txBody>
      </p:sp>
      <p:graphicFrame>
        <p:nvGraphicFramePr>
          <p:cNvPr id="7" name="表格 7"/>
          <p:cNvGraphicFramePr>
            <a:graphicFrameLocks noGrp="1"/>
          </p:cNvGraphicFramePr>
          <p:nvPr/>
        </p:nvGraphicFramePr>
        <p:xfrm>
          <a:off x="1187624" y="4938735"/>
          <a:ext cx="6096000" cy="137160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r>
                        <a:rPr lang="zh-CN" altLang="en-US" sz="2400" dirty="0"/>
                        <a:t>迭代</a:t>
                      </a:r>
                      <a:endParaRPr lang="zh-CN" altLang="en-US" sz="2400" dirty="0"/>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r>
            </a:tbl>
          </a:graphicData>
        </a:graphic>
      </p:graphicFrame>
      <p:pic>
        <p:nvPicPr>
          <p:cNvPr id="8" name="图片 7"/>
          <p:cNvPicPr>
            <a:picLocks noChangeAspect="1"/>
          </p:cNvPicPr>
          <p:nvPr/>
        </p:nvPicPr>
        <p:blipFill>
          <a:blip r:embed="rId2"/>
          <a:stretch>
            <a:fillRect/>
          </a:stretch>
        </p:blipFill>
        <p:spPr>
          <a:xfrm>
            <a:off x="2699792" y="3113297"/>
            <a:ext cx="3552800" cy="1781228"/>
          </a:xfrm>
          <a:prstGeom prst="rect">
            <a:avLst/>
          </a:prstGeom>
        </p:spPr>
      </p:pic>
      <p:sp>
        <p:nvSpPr>
          <p:cNvPr id="10" name="文本框 9"/>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highlight>
                  <a:srgbClr val="FFFF00"/>
                </a:highlight>
              </a:rPr>
              <a:t>仅指向自己</a:t>
            </a:r>
            <a:endParaRPr kumimoji="1" lang="zh-CN" altLang="en-US" sz="2800" b="1" dirty="0">
              <a:solidFill>
                <a:schemeClr val="accent5">
                  <a:lumMod val="75000"/>
                </a:schemeClr>
              </a:solidFill>
              <a:highlight>
                <a:srgbClr val="FFFF00"/>
              </a:highlight>
            </a:endParaRPr>
          </a:p>
        </p:txBody>
      </p:sp>
      <p:sp>
        <p:nvSpPr>
          <p:cNvPr id="13" name="任意形状 12"/>
          <p:cNvSpPr/>
          <p:nvPr/>
        </p:nvSpPr>
        <p:spPr>
          <a:xfrm>
            <a:off x="5605153" y="3336966"/>
            <a:ext cx="1163782" cy="973777"/>
          </a:xfrm>
          <a:custGeom>
            <a:avLst/>
            <a:gdLst>
              <a:gd name="connsiteX0" fmla="*/ 356260 w 1163782"/>
              <a:gd name="connsiteY0" fmla="*/ 961902 h 973777"/>
              <a:gd name="connsiteX1" fmla="*/ 439387 w 1163782"/>
              <a:gd name="connsiteY1" fmla="*/ 973777 h 973777"/>
              <a:gd name="connsiteX2" fmla="*/ 522515 w 1163782"/>
              <a:gd name="connsiteY2" fmla="*/ 950026 h 973777"/>
              <a:gd name="connsiteX3" fmla="*/ 665018 w 1163782"/>
              <a:gd name="connsiteY3" fmla="*/ 926276 h 973777"/>
              <a:gd name="connsiteX4" fmla="*/ 712520 w 1163782"/>
              <a:gd name="connsiteY4" fmla="*/ 914400 h 973777"/>
              <a:gd name="connsiteX5" fmla="*/ 831273 w 1163782"/>
              <a:gd name="connsiteY5" fmla="*/ 890650 h 973777"/>
              <a:gd name="connsiteX6" fmla="*/ 902525 w 1163782"/>
              <a:gd name="connsiteY6" fmla="*/ 855024 h 973777"/>
              <a:gd name="connsiteX7" fmla="*/ 997528 w 1163782"/>
              <a:gd name="connsiteY7" fmla="*/ 807522 h 973777"/>
              <a:gd name="connsiteX8" fmla="*/ 1033153 w 1163782"/>
              <a:gd name="connsiteY8" fmla="*/ 771896 h 973777"/>
              <a:gd name="connsiteX9" fmla="*/ 1068779 w 1163782"/>
              <a:gd name="connsiteY9" fmla="*/ 748146 h 973777"/>
              <a:gd name="connsiteX10" fmla="*/ 1092530 w 1163782"/>
              <a:gd name="connsiteY10" fmla="*/ 712520 h 973777"/>
              <a:gd name="connsiteX11" fmla="*/ 1128156 w 1163782"/>
              <a:gd name="connsiteY11" fmla="*/ 653143 h 973777"/>
              <a:gd name="connsiteX12" fmla="*/ 1151907 w 1163782"/>
              <a:gd name="connsiteY12" fmla="*/ 581891 h 973777"/>
              <a:gd name="connsiteX13" fmla="*/ 1163782 w 1163782"/>
              <a:gd name="connsiteY13" fmla="*/ 546265 h 973777"/>
              <a:gd name="connsiteX14" fmla="*/ 1151907 w 1163782"/>
              <a:gd name="connsiteY14" fmla="*/ 368135 h 973777"/>
              <a:gd name="connsiteX15" fmla="*/ 1140031 w 1163782"/>
              <a:gd name="connsiteY15" fmla="*/ 332509 h 973777"/>
              <a:gd name="connsiteX16" fmla="*/ 1116281 w 1163782"/>
              <a:gd name="connsiteY16" fmla="*/ 237507 h 973777"/>
              <a:gd name="connsiteX17" fmla="*/ 1080655 w 1163782"/>
              <a:gd name="connsiteY17" fmla="*/ 190005 h 973777"/>
              <a:gd name="connsiteX18" fmla="*/ 1056904 w 1163782"/>
              <a:gd name="connsiteY18" fmla="*/ 154379 h 973777"/>
              <a:gd name="connsiteX19" fmla="*/ 973777 w 1163782"/>
              <a:gd name="connsiteY19" fmla="*/ 95003 h 973777"/>
              <a:gd name="connsiteX20" fmla="*/ 938151 w 1163782"/>
              <a:gd name="connsiteY20" fmla="*/ 59377 h 973777"/>
              <a:gd name="connsiteX21" fmla="*/ 866899 w 1163782"/>
              <a:gd name="connsiteY21" fmla="*/ 35626 h 973777"/>
              <a:gd name="connsiteX22" fmla="*/ 783772 w 1163782"/>
              <a:gd name="connsiteY22" fmla="*/ 11876 h 973777"/>
              <a:gd name="connsiteX23" fmla="*/ 748146 w 1163782"/>
              <a:gd name="connsiteY23" fmla="*/ 0 h 973777"/>
              <a:gd name="connsiteX24" fmla="*/ 427512 w 1163782"/>
              <a:gd name="connsiteY24" fmla="*/ 23751 h 973777"/>
              <a:gd name="connsiteX25" fmla="*/ 380011 w 1163782"/>
              <a:gd name="connsiteY25" fmla="*/ 35626 h 973777"/>
              <a:gd name="connsiteX26" fmla="*/ 308759 w 1163782"/>
              <a:gd name="connsiteY26" fmla="*/ 59377 h 973777"/>
              <a:gd name="connsiteX27" fmla="*/ 261257 w 1163782"/>
              <a:gd name="connsiteY27" fmla="*/ 95003 h 973777"/>
              <a:gd name="connsiteX28" fmla="*/ 225631 w 1163782"/>
              <a:gd name="connsiteY28" fmla="*/ 118753 h 973777"/>
              <a:gd name="connsiteX29" fmla="*/ 201881 w 1163782"/>
              <a:gd name="connsiteY29" fmla="*/ 154379 h 973777"/>
              <a:gd name="connsiteX30" fmla="*/ 166255 w 1163782"/>
              <a:gd name="connsiteY30" fmla="*/ 190005 h 973777"/>
              <a:gd name="connsiteX31" fmla="*/ 142504 w 1163782"/>
              <a:gd name="connsiteY31" fmla="*/ 225631 h 973777"/>
              <a:gd name="connsiteX32" fmla="*/ 106878 w 1163782"/>
              <a:gd name="connsiteY32" fmla="*/ 261257 h 973777"/>
              <a:gd name="connsiteX33" fmla="*/ 59377 w 1163782"/>
              <a:gd name="connsiteY33" fmla="*/ 332509 h 973777"/>
              <a:gd name="connsiteX34" fmla="*/ 35626 w 1163782"/>
              <a:gd name="connsiteY34" fmla="*/ 368135 h 973777"/>
              <a:gd name="connsiteX35" fmla="*/ 11876 w 1163782"/>
              <a:gd name="connsiteY35" fmla="*/ 439387 h 973777"/>
              <a:gd name="connsiteX36" fmla="*/ 0 w 1163782"/>
              <a:gd name="connsiteY36" fmla="*/ 475013 h 97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63782" h="973777">
                <a:moveTo>
                  <a:pt x="356260" y="961902"/>
                </a:moveTo>
                <a:cubicBezTo>
                  <a:pt x="383969" y="965860"/>
                  <a:pt x="411397" y="973777"/>
                  <a:pt x="439387" y="973777"/>
                </a:cubicBezTo>
                <a:cubicBezTo>
                  <a:pt x="468911" y="973777"/>
                  <a:pt x="494508" y="955627"/>
                  <a:pt x="522515" y="950026"/>
                </a:cubicBezTo>
                <a:cubicBezTo>
                  <a:pt x="569736" y="940582"/>
                  <a:pt x="618300" y="937956"/>
                  <a:pt x="665018" y="926276"/>
                </a:cubicBezTo>
                <a:cubicBezTo>
                  <a:pt x="680852" y="922317"/>
                  <a:pt x="696561" y="917820"/>
                  <a:pt x="712520" y="914400"/>
                </a:cubicBezTo>
                <a:cubicBezTo>
                  <a:pt x="751992" y="905942"/>
                  <a:pt x="792977" y="903416"/>
                  <a:pt x="831273" y="890650"/>
                </a:cubicBezTo>
                <a:cubicBezTo>
                  <a:pt x="903513" y="866569"/>
                  <a:pt x="830175" y="894487"/>
                  <a:pt x="902525" y="855024"/>
                </a:cubicBezTo>
                <a:cubicBezTo>
                  <a:pt x="933607" y="838070"/>
                  <a:pt x="997528" y="807522"/>
                  <a:pt x="997528" y="807522"/>
                </a:cubicBezTo>
                <a:cubicBezTo>
                  <a:pt x="1009403" y="795647"/>
                  <a:pt x="1020251" y="782647"/>
                  <a:pt x="1033153" y="771896"/>
                </a:cubicBezTo>
                <a:cubicBezTo>
                  <a:pt x="1044117" y="762759"/>
                  <a:pt x="1058687" y="758238"/>
                  <a:pt x="1068779" y="748146"/>
                </a:cubicBezTo>
                <a:cubicBezTo>
                  <a:pt x="1078871" y="738054"/>
                  <a:pt x="1084966" y="724623"/>
                  <a:pt x="1092530" y="712520"/>
                </a:cubicBezTo>
                <a:cubicBezTo>
                  <a:pt x="1104763" y="692947"/>
                  <a:pt x="1118605" y="674156"/>
                  <a:pt x="1128156" y="653143"/>
                </a:cubicBezTo>
                <a:cubicBezTo>
                  <a:pt x="1138516" y="630352"/>
                  <a:pt x="1143990" y="605642"/>
                  <a:pt x="1151907" y="581891"/>
                </a:cubicBezTo>
                <a:lnTo>
                  <a:pt x="1163782" y="546265"/>
                </a:lnTo>
                <a:cubicBezTo>
                  <a:pt x="1159824" y="486888"/>
                  <a:pt x="1158479" y="427279"/>
                  <a:pt x="1151907" y="368135"/>
                </a:cubicBezTo>
                <a:cubicBezTo>
                  <a:pt x="1150525" y="355694"/>
                  <a:pt x="1143067" y="344653"/>
                  <a:pt x="1140031" y="332509"/>
                </a:cubicBezTo>
                <a:cubicBezTo>
                  <a:pt x="1135688" y="315136"/>
                  <a:pt x="1128345" y="258620"/>
                  <a:pt x="1116281" y="237507"/>
                </a:cubicBezTo>
                <a:cubicBezTo>
                  <a:pt x="1106461" y="220322"/>
                  <a:pt x="1092159" y="206111"/>
                  <a:pt x="1080655" y="190005"/>
                </a:cubicBezTo>
                <a:cubicBezTo>
                  <a:pt x="1072359" y="178391"/>
                  <a:pt x="1066996" y="164471"/>
                  <a:pt x="1056904" y="154379"/>
                </a:cubicBezTo>
                <a:cubicBezTo>
                  <a:pt x="1014115" y="111590"/>
                  <a:pt x="1014240" y="128722"/>
                  <a:pt x="973777" y="95003"/>
                </a:cubicBezTo>
                <a:cubicBezTo>
                  <a:pt x="960875" y="84252"/>
                  <a:pt x="952832" y="67533"/>
                  <a:pt x="938151" y="59377"/>
                </a:cubicBezTo>
                <a:cubicBezTo>
                  <a:pt x="916266" y="47219"/>
                  <a:pt x="890650" y="43543"/>
                  <a:pt x="866899" y="35626"/>
                </a:cubicBezTo>
                <a:cubicBezTo>
                  <a:pt x="781476" y="7152"/>
                  <a:pt x="888155" y="41700"/>
                  <a:pt x="783772" y="11876"/>
                </a:cubicBezTo>
                <a:cubicBezTo>
                  <a:pt x="771736" y="8437"/>
                  <a:pt x="760021" y="3959"/>
                  <a:pt x="748146" y="0"/>
                </a:cubicBezTo>
                <a:cubicBezTo>
                  <a:pt x="617952" y="6510"/>
                  <a:pt x="541346" y="3054"/>
                  <a:pt x="427512" y="23751"/>
                </a:cubicBezTo>
                <a:cubicBezTo>
                  <a:pt x="411454" y="26671"/>
                  <a:pt x="395644" y="30936"/>
                  <a:pt x="380011" y="35626"/>
                </a:cubicBezTo>
                <a:cubicBezTo>
                  <a:pt x="356031" y="42820"/>
                  <a:pt x="308759" y="59377"/>
                  <a:pt x="308759" y="59377"/>
                </a:cubicBezTo>
                <a:cubicBezTo>
                  <a:pt x="292925" y="71252"/>
                  <a:pt x="277363" y="83499"/>
                  <a:pt x="261257" y="95003"/>
                </a:cubicBezTo>
                <a:cubicBezTo>
                  <a:pt x="249643" y="103298"/>
                  <a:pt x="235723" y="108661"/>
                  <a:pt x="225631" y="118753"/>
                </a:cubicBezTo>
                <a:cubicBezTo>
                  <a:pt x="215539" y="128845"/>
                  <a:pt x="211018" y="143415"/>
                  <a:pt x="201881" y="154379"/>
                </a:cubicBezTo>
                <a:cubicBezTo>
                  <a:pt x="191130" y="167281"/>
                  <a:pt x="177006" y="177103"/>
                  <a:pt x="166255" y="190005"/>
                </a:cubicBezTo>
                <a:cubicBezTo>
                  <a:pt x="157118" y="200969"/>
                  <a:pt x="151641" y="214667"/>
                  <a:pt x="142504" y="225631"/>
                </a:cubicBezTo>
                <a:cubicBezTo>
                  <a:pt x="131753" y="238533"/>
                  <a:pt x="117189" y="248000"/>
                  <a:pt x="106878" y="261257"/>
                </a:cubicBezTo>
                <a:cubicBezTo>
                  <a:pt x="89353" y="283789"/>
                  <a:pt x="75211" y="308758"/>
                  <a:pt x="59377" y="332509"/>
                </a:cubicBezTo>
                <a:lnTo>
                  <a:pt x="35626" y="368135"/>
                </a:lnTo>
                <a:lnTo>
                  <a:pt x="11876" y="439387"/>
                </a:lnTo>
                <a:lnTo>
                  <a:pt x="0" y="475013"/>
                </a:lnTo>
              </a:path>
            </a:pathLst>
          </a:custGeom>
          <a:noFill/>
          <a:ln w="4762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3467718" y="3198167"/>
            <a:ext cx="2155359" cy="461665"/>
          </a:xfrm>
          <a:prstGeom prst="rect">
            <a:avLst/>
          </a:prstGeom>
          <a:solidFill>
            <a:schemeClr val="bg1"/>
          </a:solidFill>
        </p:spPr>
        <p:txBody>
          <a:bodyPr wrap="square" rtlCol="0">
            <a:spAutoFit/>
          </a:bodyPr>
          <a:lstStyle/>
          <a:p>
            <a:r>
              <a:rPr kumimoji="1" lang="en-US" altLang="zh-CN" sz="2400" dirty="0"/>
              <a:t>Spider Traps</a:t>
            </a:r>
            <a:endParaRPr kumimoji="1" lang="en-US" altLang="zh-CN" sz="2400" dirty="0"/>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a:t>
            </a:r>
            <a:endParaRPr lang="en-US" dirty="0">
              <a:latin typeface="等线" panose="02010600030101010101" pitchFamily="2" charset="-122"/>
              <a:ea typeface="等线" panose="02010600030101010101" pitchFamily="2"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9250" y="1340768"/>
            <a:ext cx="8125500" cy="295818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47664" y="4725144"/>
            <a:ext cx="6624736" cy="830997"/>
          </a:xfrm>
          <a:prstGeom prst="rect">
            <a:avLst/>
          </a:prstGeom>
          <a:noFill/>
        </p:spPr>
        <p:txBody>
          <a:bodyPr wrap="square">
            <a:spAutoFit/>
          </a:bodyPr>
          <a:lstStyle/>
          <a:p>
            <a:r>
              <a:rPr lang="zh-CN" altLang="en-US" sz="2400" b="0" i="0" dirty="0">
                <a:solidFill>
                  <a:srgbClr val="002060"/>
                </a:solidFill>
                <a:effectLst/>
                <a:latin typeface="-apple-system"/>
              </a:rPr>
              <a:t>按照这个规律，我们在多次循环之后，会发现这个模型中</a:t>
            </a:r>
            <a:r>
              <a:rPr lang="zh-CN" altLang="en-US" sz="2400" b="0" i="0" dirty="0">
                <a:solidFill>
                  <a:srgbClr val="002060"/>
                </a:solidFill>
                <a:effectLst/>
                <a:highlight>
                  <a:srgbClr val="FFFF00"/>
                </a:highlight>
                <a:latin typeface="-apple-system"/>
              </a:rPr>
              <a:t> </a:t>
            </a:r>
            <a:r>
              <a:rPr lang="en-GB" altLang="zh-CN" sz="2400" b="0" i="0" dirty="0">
                <a:solidFill>
                  <a:srgbClr val="002060"/>
                </a:solidFill>
                <a:effectLst/>
                <a:highlight>
                  <a:srgbClr val="FFFF00"/>
                </a:highlight>
                <a:latin typeface="-apple-system"/>
              </a:rPr>
              <a:t>A </a:t>
            </a:r>
            <a:r>
              <a:rPr lang="zh-CN" altLang="en-US" sz="2400" b="0" i="0" dirty="0">
                <a:solidFill>
                  <a:srgbClr val="002060"/>
                </a:solidFill>
                <a:effectLst/>
                <a:highlight>
                  <a:srgbClr val="FFFF00"/>
                </a:highlight>
                <a:latin typeface="-apple-system"/>
              </a:rPr>
              <a:t>的 </a:t>
            </a:r>
            <a:r>
              <a:rPr lang="en-GB" altLang="zh-CN" sz="2400" b="0" i="0" dirty="0">
                <a:solidFill>
                  <a:srgbClr val="002060"/>
                </a:solidFill>
                <a:effectLst/>
                <a:highlight>
                  <a:srgbClr val="FFFF00"/>
                </a:highlight>
                <a:latin typeface="-apple-system"/>
              </a:rPr>
              <a:t>PR </a:t>
            </a:r>
            <a:r>
              <a:rPr lang="zh-CN" altLang="en-US" sz="2400" b="0" i="0" dirty="0">
                <a:solidFill>
                  <a:srgbClr val="002060"/>
                </a:solidFill>
                <a:effectLst/>
                <a:highlight>
                  <a:srgbClr val="FFFF00"/>
                </a:highlight>
                <a:latin typeface="-apple-system"/>
              </a:rPr>
              <a:t>值都会归于 </a:t>
            </a:r>
            <a:r>
              <a:rPr lang="en-US" altLang="zh-CN" sz="2400" b="0" i="0" dirty="0">
                <a:solidFill>
                  <a:srgbClr val="002060"/>
                </a:solidFill>
                <a:effectLst/>
                <a:highlight>
                  <a:srgbClr val="FFFF00"/>
                </a:highlight>
                <a:latin typeface="-apple-system"/>
              </a:rPr>
              <a:t>1</a:t>
            </a:r>
            <a:r>
              <a:rPr lang="zh-CN" altLang="en-US" sz="2400" b="0" i="0" dirty="0">
                <a:solidFill>
                  <a:srgbClr val="002060"/>
                </a:solidFill>
                <a:effectLst/>
                <a:highlight>
                  <a:srgbClr val="FFFF00"/>
                </a:highlight>
                <a:latin typeface="-apple-system"/>
              </a:rPr>
              <a:t>，其他归为 </a:t>
            </a:r>
            <a:r>
              <a:rPr lang="en-US" altLang="zh-CN" sz="2400" b="0" i="0" dirty="0">
                <a:solidFill>
                  <a:srgbClr val="002060"/>
                </a:solidFill>
                <a:effectLst/>
                <a:highlight>
                  <a:srgbClr val="FFFF00"/>
                </a:highlight>
                <a:latin typeface="-apple-system"/>
              </a:rPr>
              <a:t>0</a:t>
            </a:r>
            <a:endParaRPr lang="en-US" altLang="zh-CN" sz="2400" b="0" i="0" dirty="0">
              <a:solidFill>
                <a:srgbClr val="002060"/>
              </a:solidFill>
              <a:effectLst/>
              <a:highlight>
                <a:srgbClr val="FFFF00"/>
              </a:highlight>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highlight>
                  <a:srgbClr val="FFFF00"/>
                </a:highlight>
                <a:latin typeface="PingFang SC" panose="020B0400000000000000" pitchFamily="34" charset="-122"/>
                <a:ea typeface="PingFang SC" panose="020B0400000000000000" pitchFamily="34" charset="-122"/>
              </a:rPr>
              <a:t>Spider Traps </a:t>
            </a:r>
            <a:r>
              <a:rPr lang="zh-CN" altLang="en-US" b="1" i="0" dirty="0">
                <a:solidFill>
                  <a:srgbClr val="4F4F4F"/>
                </a:solidFill>
                <a:effectLst/>
                <a:highlight>
                  <a:srgbClr val="FFFF00"/>
                </a:highlight>
                <a:latin typeface="PingFang SC" panose="020B0400000000000000" pitchFamily="34" charset="-122"/>
                <a:ea typeface="PingFang SC" panose="020B0400000000000000" pitchFamily="34" charset="-122"/>
              </a:rPr>
              <a:t>问题修正</a:t>
            </a:r>
            <a:endParaRPr lang="zh-CN" altLang="en-US" b="1" i="0" dirty="0">
              <a:solidFill>
                <a:srgbClr val="4F4F4F"/>
              </a:solidFill>
              <a:effectLst/>
              <a:highlight>
                <a:srgbClr val="FFFF00"/>
              </a:highlight>
              <a:latin typeface="PingFang SC" panose="020B0400000000000000" pitchFamily="34" charset="-122"/>
              <a:ea typeface="PingFang SC" panose="020B0400000000000000" pitchFamily="34" charset="-122"/>
            </a:endParaRPr>
          </a:p>
        </p:txBody>
      </p:sp>
      <p:sp>
        <p:nvSpPr>
          <p:cNvPr id="6" name="Rectangle 1"/>
          <p:cNvSpPr>
            <a:spLocks noChangeArrowheads="1"/>
          </p:cNvSpPr>
          <p:nvPr/>
        </p:nvSpPr>
        <p:spPr bwMode="auto">
          <a:xfrm>
            <a:off x="467544" y="1159037"/>
            <a:ext cx="8424936" cy="2600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R="0" lvl="0">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highlight>
                  <a:srgbClr val="FFFF00"/>
                </a:highlight>
              </a:rPr>
              <a:t>β�</a:t>
            </a:r>
            <a:r>
              <a:rPr lang="zh-CN" altLang="el-GR" sz="2000" b="1" dirty="0">
                <a:solidFill>
                  <a:srgbClr val="002060"/>
                </a:solidFill>
                <a:highlight>
                  <a:srgbClr val="FFFF00"/>
                </a:highlight>
              </a:rPr>
              <a:t>：</a:t>
            </a:r>
            <a:r>
              <a:rPr lang="zh-CN" altLang="en-US" sz="2000" b="1" dirty="0">
                <a:solidFill>
                  <a:srgbClr val="002060"/>
                </a:solidFill>
                <a:highlight>
                  <a:srgbClr val="FFFF00"/>
                </a:highlight>
              </a:rPr>
              <a:t>跟随出链（</a:t>
            </a:r>
            <a:r>
              <a:rPr lang="en-GB" altLang="zh-CN" sz="2000" b="1" dirty="0">
                <a:solidFill>
                  <a:srgbClr val="002060"/>
                </a:solidFill>
                <a:highlight>
                  <a:srgbClr val="FFFF00"/>
                </a:highlight>
              </a:rPr>
              <a:t>out-links</a:t>
            </a:r>
            <a:r>
              <a:rPr lang="zh-CN" altLang="en-GB" sz="2000" b="1" dirty="0">
                <a:solidFill>
                  <a:srgbClr val="002060"/>
                </a:solidFill>
                <a:highlight>
                  <a:srgbClr val="FFFF00"/>
                </a:highlight>
              </a:rPr>
              <a:t>）</a:t>
            </a:r>
            <a:r>
              <a:rPr lang="zh-CN" altLang="en-US" sz="2000" b="1" dirty="0">
                <a:solidFill>
                  <a:srgbClr val="002060"/>
                </a:solidFill>
                <a:highlight>
                  <a:srgbClr val="FFFF00"/>
                </a:highlight>
              </a:rPr>
              <a:t>打开网页的概率，一般设为 </a:t>
            </a:r>
            <a:r>
              <a:rPr lang="en-US" altLang="zh-CN" sz="2000" b="1" dirty="0">
                <a:solidFill>
                  <a:srgbClr val="002060"/>
                </a:solidFill>
                <a:highlight>
                  <a:srgbClr val="FFFF00"/>
                </a:highlight>
              </a:rPr>
              <a:t>0.8 ~0.9 </a:t>
            </a:r>
            <a:r>
              <a:rPr lang="zh-CN" altLang="en-US" sz="2000" b="1" dirty="0">
                <a:solidFill>
                  <a:srgbClr val="002060"/>
                </a:solidFill>
                <a:highlight>
                  <a:srgbClr val="FFFF00"/>
                </a:highlight>
              </a:rPr>
              <a:t>之间</a:t>
            </a:r>
            <a:endParaRPr lang="zh-CN" altLang="en-US" sz="2000" b="1" dirty="0">
              <a:solidFill>
                <a:srgbClr val="002060"/>
              </a:solidFill>
              <a:highlight>
                <a:srgbClr val="FFFF00"/>
              </a:highlight>
            </a:endParaRP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highlight>
                  <a:srgbClr val="FFFF00"/>
                </a:highlight>
              </a:rPr>
              <a:t>随机跳到其他网页的概率</a:t>
            </a:r>
            <a:r>
              <a:rPr lang="zh-CN" altLang="en-US" sz="2000" b="1" dirty="0">
                <a:solidFill>
                  <a:srgbClr val="002060"/>
                </a:solidFill>
              </a:rPr>
              <a:t>，例如：浏览 </a:t>
            </a:r>
            <a:r>
              <a:rPr lang="en-GB" altLang="zh-CN" sz="2000" b="1" dirty="0">
                <a:solidFill>
                  <a:srgbClr val="002060"/>
                </a:solidFill>
              </a:rPr>
              <a:t>a </a:t>
            </a:r>
            <a:r>
              <a:rPr lang="zh-CN" altLang="en-US" sz="2000" b="1" dirty="0">
                <a:solidFill>
                  <a:srgbClr val="002060"/>
                </a:solidFill>
              </a:rPr>
              <a:t>的时候，有一定概率会打开 </a:t>
            </a:r>
            <a:r>
              <a:rPr lang="en-GB" altLang="zh-CN" sz="2000" b="1" dirty="0">
                <a:solidFill>
                  <a:srgbClr val="002060"/>
                </a:solidFill>
              </a:rPr>
              <a:t>b </a:t>
            </a:r>
            <a:r>
              <a:rPr lang="zh-CN" altLang="en-US" sz="2000" b="1" dirty="0">
                <a:solidFill>
                  <a:srgbClr val="002060"/>
                </a:solidFill>
              </a:rPr>
              <a:t>或 </a:t>
            </a:r>
            <a:r>
              <a:rPr lang="en-GB" altLang="zh-CN" sz="2000" b="1" dirty="0">
                <a:solidFill>
                  <a:srgbClr val="002060"/>
                </a:solidFill>
              </a:rPr>
              <a:t>c</a:t>
            </a:r>
            <a:endParaRPr lang="en-GB" altLang="zh-CN" sz="2000" b="1" dirty="0">
              <a:solidFill>
                <a:srgbClr val="002060"/>
              </a:solidFill>
            </a:endParaRPr>
          </a:p>
          <a:p>
            <a:pPr>
              <a:buFontTx/>
              <a:buChar char="•"/>
            </a:pPr>
            <a:r>
              <a:rPr lang="en-GB" altLang="zh-CN" sz="2000" b="1" dirty="0">
                <a:solidFill>
                  <a:srgbClr val="002060"/>
                </a:solidFill>
                <a:highlight>
                  <a:srgbClr val="FFFF00"/>
                </a:highlight>
              </a:rPr>
              <a:t>ee</a:t>
            </a:r>
            <a:r>
              <a:rPr lang="en-GB" altLang="zh-CN" sz="2000" b="1" baseline="30000" dirty="0">
                <a:solidFill>
                  <a:srgbClr val="002060"/>
                </a:solidFill>
                <a:highlight>
                  <a:srgbClr val="FFFF00"/>
                </a:highlight>
              </a:rPr>
              <a:t>T</a:t>
            </a:r>
            <a:r>
              <a:rPr lang="zh-CN" altLang="en-GB" sz="2000" b="1" dirty="0">
                <a:solidFill>
                  <a:srgbClr val="002060"/>
                </a:solidFill>
                <a:highlight>
                  <a:srgbClr val="FFFF00"/>
                </a:highlight>
              </a:rPr>
              <a:t>：</a:t>
            </a:r>
            <a:r>
              <a:rPr lang="zh-CN" altLang="en-US" sz="2000" b="1" dirty="0">
                <a:solidFill>
                  <a:srgbClr val="002060"/>
                </a:solidFill>
                <a:highlight>
                  <a:srgbClr val="FFFF00"/>
                </a:highlight>
              </a:rPr>
              <a:t>由 </a:t>
            </a:r>
            <a:r>
              <a:rPr lang="en-US" altLang="zh-CN" sz="2000" b="1" dirty="0">
                <a:solidFill>
                  <a:srgbClr val="002060"/>
                </a:solidFill>
                <a:highlight>
                  <a:srgbClr val="FFFF00"/>
                </a:highlight>
              </a:rPr>
              <a:t>1 </a:t>
            </a:r>
            <a:r>
              <a:rPr lang="zh-CN" altLang="en-US" sz="2000" b="1" dirty="0">
                <a:solidFill>
                  <a:srgbClr val="002060"/>
                </a:solidFill>
                <a:highlight>
                  <a:srgbClr val="FFFF00"/>
                </a:highlight>
              </a:rPr>
              <a:t>填满的 </a:t>
            </a:r>
            <a:r>
              <a:rPr lang="en-GB" altLang="zh-CN" sz="2000" b="1" dirty="0">
                <a:solidFill>
                  <a:srgbClr val="002060"/>
                </a:solidFill>
                <a:highlight>
                  <a:srgbClr val="FFFF00"/>
                </a:highlight>
              </a:rPr>
              <a:t>n × n </a:t>
            </a:r>
            <a:r>
              <a:rPr lang="zh-CN" altLang="en-US" sz="2000" b="1" dirty="0">
                <a:solidFill>
                  <a:srgbClr val="002060"/>
                </a:solidFill>
                <a:highlight>
                  <a:srgbClr val="FFFF00"/>
                </a:highlight>
              </a:rPr>
              <a:t>矩阵</a:t>
            </a:r>
            <a:endParaRPr lang="zh-CN" altLang="en-US" sz="2000" b="1" dirty="0">
              <a:solidFill>
                <a:srgbClr val="002060"/>
              </a:solidFill>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dirty="0">
              <a:ln>
                <a:noFill/>
              </a:ln>
              <a:solidFill>
                <a:srgbClr val="002060"/>
              </a:solidFill>
              <a:effectLst/>
              <a:highlight>
                <a:srgbClr val="FFFF00"/>
              </a:highligh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stretch>
            <a:fillRect/>
          </a:stretch>
        </p:blipFill>
        <p:spPr>
          <a:xfrm>
            <a:off x="1691680" y="980728"/>
            <a:ext cx="3251842" cy="806659"/>
          </a:xfrm>
          <a:prstGeom prst="rect">
            <a:avLst/>
          </a:prstGeom>
        </p:spPr>
      </p:pic>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429000"/>
            <a:ext cx="5490205" cy="3013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等线" panose="02010600030101010101" pitchFamily="2" charset="-122"/>
              <a:ea typeface="等线"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R="0" lvl="0">
              <a:buClrTx/>
              <a:buSzTx/>
              <a:buFontTx/>
              <a:buChar char="•"/>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跟随出链（</a:t>
            </a:r>
            <a:r>
              <a:rPr lang="en-GB" altLang="zh-CN" sz="2000" b="1" dirty="0">
                <a:solidFill>
                  <a:srgbClr val="002060"/>
                </a:solidFill>
              </a:rPr>
              <a:t>out-links</a:t>
            </a:r>
            <a:r>
              <a:rPr lang="zh-CN" altLang="en-GB" sz="2000" b="1" dirty="0">
                <a:solidFill>
                  <a:srgbClr val="002060"/>
                </a:solidFill>
              </a:rPr>
              <a:t>）</a:t>
            </a:r>
            <a:r>
              <a:rPr lang="zh-CN" altLang="en-US" sz="2000" b="1" dirty="0">
                <a:solidFill>
                  <a:srgbClr val="002060"/>
                </a:solidFill>
              </a:rPr>
              <a:t>打开网页的概率，一般设为 </a:t>
            </a:r>
            <a:r>
              <a:rPr lang="en-US" altLang="zh-CN" sz="2000" b="1" dirty="0">
                <a:solidFill>
                  <a:srgbClr val="002060"/>
                </a:solidFill>
              </a:rPr>
              <a:t>0.8 ~0.9 </a:t>
            </a:r>
            <a:r>
              <a:rPr lang="zh-CN" altLang="en-US" sz="2000" b="1" dirty="0">
                <a:solidFill>
                  <a:srgbClr val="002060"/>
                </a:solidFill>
              </a:rPr>
              <a:t>之间</a:t>
            </a:r>
            <a:endParaRPr lang="zh-CN" altLang="en-US" sz="2000" b="1" dirty="0">
              <a:solidFill>
                <a:srgbClr val="002060"/>
              </a:solidFill>
            </a:endParaRP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随机跳到其他网页的概率，例如：浏览 </a:t>
            </a:r>
            <a:r>
              <a:rPr lang="en-GB" altLang="zh-CN" sz="2000" b="1" dirty="0">
                <a:solidFill>
                  <a:srgbClr val="002060"/>
                </a:solidFill>
              </a:rPr>
              <a:t>a </a:t>
            </a:r>
            <a:r>
              <a:rPr lang="zh-CN" altLang="en-US" sz="2000" b="1" dirty="0">
                <a:solidFill>
                  <a:srgbClr val="002060"/>
                </a:solidFill>
              </a:rPr>
              <a:t>的时候，有一定概率会打开 </a:t>
            </a:r>
            <a:r>
              <a:rPr lang="en-GB" altLang="zh-CN" sz="2000" b="1" dirty="0">
                <a:solidFill>
                  <a:srgbClr val="002060"/>
                </a:solidFill>
              </a:rPr>
              <a:t>b </a:t>
            </a:r>
            <a:r>
              <a:rPr lang="zh-CN" altLang="en-US" sz="2000" b="1" dirty="0">
                <a:solidFill>
                  <a:srgbClr val="002060"/>
                </a:solidFill>
              </a:rPr>
              <a:t>或 </a:t>
            </a:r>
            <a:r>
              <a:rPr lang="en-GB" altLang="zh-CN" sz="2000" b="1" dirty="0">
                <a:solidFill>
                  <a:srgbClr val="002060"/>
                </a:solidFill>
              </a:rPr>
              <a:t>c</a:t>
            </a:r>
            <a:endParaRPr lang="en-GB" altLang="zh-CN" sz="2000" b="1" dirty="0">
              <a:solidFill>
                <a:srgbClr val="002060"/>
              </a:solidFill>
            </a:endParaRPr>
          </a:p>
          <a:p>
            <a:pPr>
              <a:buFontTx/>
              <a:buChar char="•"/>
            </a:pPr>
            <a:r>
              <a:rPr lang="en-GB" altLang="zh-CN" sz="2000" b="1" dirty="0">
                <a:solidFill>
                  <a:srgbClr val="002060"/>
                </a:solidFill>
              </a:rPr>
              <a:t>ee</a:t>
            </a:r>
            <a:r>
              <a:rPr lang="en-GB" altLang="zh-CN" sz="2000" b="1" baseline="30000" dirty="0">
                <a:solidFill>
                  <a:srgbClr val="002060"/>
                </a:solidFill>
              </a:rPr>
              <a:t>T</a:t>
            </a:r>
            <a:r>
              <a:rPr lang="zh-CN" altLang="en-GB" sz="2000" b="1" dirty="0">
                <a:solidFill>
                  <a:srgbClr val="002060"/>
                </a:solidFill>
              </a:rPr>
              <a:t>：</a:t>
            </a:r>
            <a:r>
              <a:rPr lang="zh-CN" altLang="en-US" sz="2000" b="1" dirty="0">
                <a:solidFill>
                  <a:srgbClr val="002060"/>
                </a:solidFill>
              </a:rPr>
              <a:t>由 </a:t>
            </a:r>
            <a:r>
              <a:rPr lang="en-US" altLang="zh-CN" sz="2000" b="1" dirty="0">
                <a:solidFill>
                  <a:srgbClr val="002060"/>
                </a:solidFill>
              </a:rPr>
              <a:t>1 </a:t>
            </a:r>
            <a:r>
              <a:rPr lang="zh-CN" altLang="en-US" sz="2000" b="1" dirty="0">
                <a:solidFill>
                  <a:srgbClr val="002060"/>
                </a:solidFill>
              </a:rPr>
              <a:t>填满的 </a:t>
            </a:r>
            <a:r>
              <a:rPr lang="en-GB" altLang="zh-CN" sz="2000" b="1" dirty="0">
                <a:solidFill>
                  <a:srgbClr val="002060"/>
                </a:solidFill>
              </a:rPr>
              <a:t>n × n </a:t>
            </a:r>
            <a:r>
              <a:rPr lang="zh-CN" altLang="en-US" sz="2000" b="1" dirty="0">
                <a:solidFill>
                  <a:srgbClr val="002060"/>
                </a:solidFill>
              </a:rPr>
              <a:t>矩阵</a:t>
            </a:r>
            <a:endParaRPr lang="zh-CN" altLang="en-US" sz="2000" b="1" dirty="0">
              <a:solidFill>
                <a:srgbClr val="002060"/>
              </a:solidFill>
            </a:endParaRPr>
          </a:p>
          <a:p>
            <a:pPr>
              <a:buFontTx/>
              <a:buChar char="•"/>
            </a:pPr>
            <a:r>
              <a:rPr lang="en-GB" altLang="zh-CN" sz="2000" b="1" dirty="0">
                <a:solidFill>
                  <a:srgbClr val="002060"/>
                </a:solidFill>
              </a:rPr>
              <a:t>V</a:t>
            </a:r>
            <a:r>
              <a:rPr lang="zh-CN" altLang="en-GB" sz="2000" b="1" dirty="0">
                <a:solidFill>
                  <a:srgbClr val="002060"/>
                </a:solidFill>
              </a:rPr>
              <a:t>：</a:t>
            </a:r>
            <a:r>
              <a:rPr lang="en-GB" altLang="zh-CN" sz="2000" b="1" dirty="0">
                <a:solidFill>
                  <a:srgbClr val="002060"/>
                </a:solidFill>
              </a:rPr>
              <a:t>PR </a:t>
            </a:r>
            <a:r>
              <a:rPr lang="zh-CN" altLang="en-US" sz="2000" b="1" dirty="0">
                <a:solidFill>
                  <a:srgbClr val="002060"/>
                </a:solidFill>
              </a:rPr>
              <a:t>值的矩阵</a:t>
            </a:r>
            <a:endParaRPr lang="zh-CN" altLang="en-US"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365692" y="4505617"/>
            <a:ext cx="8335492" cy="1569660"/>
          </a:xfrm>
          <a:prstGeom prst="rect">
            <a:avLst/>
          </a:prstGeom>
          <a:noFill/>
        </p:spPr>
        <p:txBody>
          <a:bodyPr wrap="square" rtlCol="0">
            <a:spAutoFit/>
          </a:bodyPr>
          <a:lstStyle/>
          <a:p>
            <a:r>
              <a:rPr kumimoji="1" lang="en-US" altLang="zh-CN" sz="2400" b="1" dirty="0">
                <a:solidFill>
                  <a:srgbClr val="C00000"/>
                </a:solidFill>
              </a:rPr>
              <a:t>spider</a:t>
            </a:r>
            <a:r>
              <a:rPr kumimoji="1" lang="zh-CN" altLang="en-US" sz="2400" b="1" dirty="0">
                <a:solidFill>
                  <a:srgbClr val="C00000"/>
                </a:solidFill>
              </a:rPr>
              <a:t> </a:t>
            </a:r>
            <a:r>
              <a:rPr kumimoji="1" lang="en-US" altLang="zh-CN" sz="2400" b="1" dirty="0">
                <a:solidFill>
                  <a:srgbClr val="C00000"/>
                </a:solidFill>
              </a:rPr>
              <a:t>traps</a:t>
            </a:r>
            <a:r>
              <a:rPr kumimoji="1" lang="zh-CN" altLang="en-US" sz="2400" b="1" dirty="0">
                <a:solidFill>
                  <a:srgbClr val="C00000"/>
                </a:solidFill>
              </a:rPr>
              <a:t>问题从数学角度讲其实没问题，就是矩阵本身没问题，特征值特征向量仍然存在，求解也能收敛，但是就是求出的解本身没有意义，</a:t>
            </a:r>
            <a:r>
              <a:rPr kumimoji="1" lang="zh-CN" altLang="en-US" sz="2400" b="1" dirty="0">
                <a:solidFill>
                  <a:srgbClr val="C00000"/>
                </a:solidFill>
                <a:highlight>
                  <a:srgbClr val="FFFF00"/>
                </a:highlight>
              </a:rPr>
              <a:t>表示访问都被特殊节点吸走了，需要我们有一定的概率随机游走到其它节点</a:t>
            </a:r>
            <a:endParaRPr kumimoji="1" lang="zh-CN" altLang="en-US" sz="2400" b="1" dirty="0">
              <a:solidFill>
                <a:srgbClr val="C00000"/>
              </a:solidFill>
              <a:highlight>
                <a:srgbClr val="FFFF00"/>
              </a:highlight>
            </a:endParaRPr>
          </a:p>
        </p:txBody>
      </p:sp>
      <p:pic>
        <p:nvPicPr>
          <p:cNvPr id="4" name="图片 3"/>
          <p:cNvPicPr>
            <a:picLocks noChangeAspect="1"/>
          </p:cNvPicPr>
          <p:nvPr/>
        </p:nvPicPr>
        <p:blipFill>
          <a:blip r:embed="rId1"/>
          <a:stretch>
            <a:fillRect/>
          </a:stretch>
        </p:blipFill>
        <p:spPr>
          <a:xfrm>
            <a:off x="1115616" y="1353975"/>
            <a:ext cx="4956944" cy="8184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GB"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等线" panose="02010600030101010101" pitchFamily="2" charset="-122"/>
              <a:ea typeface="等线" panose="02010600030101010101" pitchFamily="2" charset="-122"/>
            </a:endParaRPr>
          </a:p>
        </p:txBody>
      </p:sp>
      <p:sp>
        <p:nvSpPr>
          <p:cNvPr id="6" name="Rectangle 1"/>
          <p:cNvSpPr>
            <a:spLocks noChangeArrowheads="1"/>
          </p:cNvSpPr>
          <p:nvPr/>
        </p:nvSpPr>
        <p:spPr bwMode="auto">
          <a:xfrm>
            <a:off x="381868" y="1052736"/>
            <a:ext cx="8424936" cy="16773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1"/>
          <a:stretch>
            <a:fillRect/>
          </a:stretch>
        </p:blipFill>
        <p:spPr>
          <a:xfrm>
            <a:off x="1115616" y="1353975"/>
            <a:ext cx="4956944" cy="818472"/>
          </a:xfrm>
          <a:prstGeom prst="rect">
            <a:avLst/>
          </a:prstGeom>
        </p:spPr>
      </p:pic>
      <p:pic>
        <p:nvPicPr>
          <p:cNvPr id="5" name="图片 4"/>
          <p:cNvPicPr>
            <a:picLocks noChangeAspect="1"/>
          </p:cNvPicPr>
          <p:nvPr/>
        </p:nvPicPr>
        <p:blipFill rotWithShape="1">
          <a:blip r:embed="rId2"/>
          <a:srcRect l="42617" t="70273" r="19398" b="3625"/>
          <a:stretch>
            <a:fillRect/>
          </a:stretch>
        </p:blipFill>
        <p:spPr>
          <a:xfrm>
            <a:off x="1030581" y="2709281"/>
            <a:ext cx="7082838" cy="22457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等线" panose="02010600030101010101" pitchFamily="2" charset="-122"/>
                <a:ea typeface="等线" panose="02010600030101010101" pitchFamily="2" charset="-122"/>
              </a:rPr>
              <a:t>例</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539552" y="1268760"/>
            <a:ext cx="7886700" cy="3263504"/>
          </a:xfrm>
        </p:spPr>
        <p:txBody>
          <a:bodyPr/>
          <a:lstStyle/>
          <a:p>
            <a:r>
              <a:rPr lang="ja-JP" altLang="en-US">
                <a:latin typeface="等线" panose="02010600030101010101" pitchFamily="2" charset="-122"/>
                <a:ea typeface="等线" panose="02010600030101010101" pitchFamily="2" charset="-122"/>
              </a:rPr>
              <a:t>给定一个如图所示的有向图，取 </a:t>
            </a:r>
            <a:r>
              <a:rPr lang="el-GR" dirty="0">
                <a:latin typeface="等线" panose="02010600030101010101" pitchFamily="2" charset="-122"/>
                <a:ea typeface="等线" panose="02010600030101010101" pitchFamily="2" charset="-122"/>
              </a:rPr>
              <a:t>β</a:t>
            </a:r>
            <a:r>
              <a:rPr lang="en-US" dirty="0">
                <a:latin typeface="等线" panose="02010600030101010101" pitchFamily="2" charset="-122"/>
                <a:ea typeface="等线" panose="02010600030101010101" pitchFamily="2" charset="-122"/>
              </a:rPr>
              <a:t> = 0.85，</a:t>
            </a:r>
            <a:r>
              <a:rPr lang="ja-JP" altLang="en-US">
                <a:latin typeface="等线" panose="02010600030101010101" pitchFamily="2" charset="-122"/>
                <a:ea typeface="等线" panose="02010600030101010101" pitchFamily="2" charset="-122"/>
              </a:rPr>
              <a:t>求有向图的一般 </a:t>
            </a:r>
            <a:endParaRPr lang="ja-JP" altLang="en-US">
              <a:latin typeface="等线" panose="02010600030101010101" pitchFamily="2" charset="-122"/>
              <a:ea typeface="等线" panose="02010600030101010101" pitchFamily="2" charset="-122"/>
            </a:endParaRPr>
          </a:p>
          <a:p>
            <a:r>
              <a:rPr lang="en-US" dirty="0">
                <a:latin typeface="等线" panose="02010600030101010101" pitchFamily="2" charset="-122"/>
                <a:ea typeface="等线" panose="02010600030101010101" pitchFamily="2" charset="-122"/>
              </a:rPr>
              <a:t>PageRank。 </a:t>
            </a:r>
            <a:endParaRPr lang="en-US" dirty="0">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p:txBody>
      </p:sp>
      <p:pic>
        <p:nvPicPr>
          <p:cNvPr id="3" name="Picture 2"/>
          <p:cNvPicPr>
            <a:picLocks noChangeAspect="1"/>
          </p:cNvPicPr>
          <p:nvPr/>
        </p:nvPicPr>
        <p:blipFill>
          <a:blip r:embed="rId1"/>
          <a:stretch>
            <a:fillRect/>
          </a:stretch>
        </p:blipFill>
        <p:spPr>
          <a:xfrm>
            <a:off x="2267744" y="2360674"/>
            <a:ext cx="3932537" cy="26925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a:latin typeface="等线" panose="02010600030101010101" pitchFamily="2" charset="-122"/>
                <a:ea typeface="等线" panose="02010600030101010101" pitchFamily="2" charset="-122"/>
              </a:rPr>
              <a:t>例</a:t>
            </a:r>
            <a:endParaRPr lang="en-US" dirty="0">
              <a:latin typeface="等线" panose="02010600030101010101" pitchFamily="2" charset="-122"/>
              <a:ea typeface="等线" panose="02010600030101010101" pitchFamily="2" charset="-122"/>
            </a:endParaRPr>
          </a:p>
        </p:txBody>
      </p:sp>
      <p:sp>
        <p:nvSpPr>
          <p:cNvPr id="5" name="Content Placeholder 4"/>
          <p:cNvSpPr>
            <a:spLocks noGrp="1"/>
          </p:cNvSpPr>
          <p:nvPr>
            <p:ph idx="1"/>
          </p:nvPr>
        </p:nvSpPr>
        <p:spPr>
          <a:xfrm>
            <a:off x="539552" y="1024532"/>
            <a:ext cx="7886700" cy="3263504"/>
          </a:xfrm>
        </p:spPr>
        <p:txBody>
          <a:bodyPr/>
          <a:lstStyle/>
          <a:p>
            <a:endParaRPr lang="en-US" dirty="0">
              <a:latin typeface="等线" panose="02010600030101010101" pitchFamily="2" charset="-122"/>
              <a:ea typeface="等线" panose="02010600030101010101" pitchFamily="2" charset="-122"/>
            </a:endParaRPr>
          </a:p>
          <a:p>
            <a:r>
              <a:rPr lang="ja-JP" altLang="en-US">
                <a:latin typeface="等线" panose="02010600030101010101" pitchFamily="2" charset="-122"/>
                <a:ea typeface="等线" panose="02010600030101010101" pitchFamily="2" charset="-122"/>
              </a:rPr>
              <a:t>由图可知转移矩阵 </a:t>
            </a:r>
            <a:endParaRPr lang="ja-JP" altLang="en-US">
              <a:latin typeface="等线" panose="02010600030101010101" pitchFamily="2" charset="-122"/>
              <a:ea typeface="等线" panose="02010600030101010101" pitchFamily="2" charset="-122"/>
            </a:endParaRPr>
          </a:p>
          <a:p>
            <a:pPr marL="0" indent="0">
              <a:buNone/>
            </a:pPr>
            <a:endParaRPr lang="en-US" dirty="0">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a:p>
            <a:endParaRPr lang="en-US" dirty="0">
              <a:latin typeface="等线" panose="02010600030101010101" pitchFamily="2" charset="-122"/>
              <a:ea typeface="等线" panose="02010600030101010101" pitchFamily="2" charset="-122"/>
            </a:endParaRPr>
          </a:p>
        </p:txBody>
      </p:sp>
      <p:pic>
        <p:nvPicPr>
          <p:cNvPr id="10" name="Picture 9"/>
          <p:cNvPicPr>
            <a:picLocks noChangeAspect="1"/>
          </p:cNvPicPr>
          <p:nvPr/>
        </p:nvPicPr>
        <p:blipFill>
          <a:blip r:embed="rId1"/>
          <a:stretch>
            <a:fillRect/>
          </a:stretch>
        </p:blipFill>
        <p:spPr>
          <a:xfrm>
            <a:off x="3779912" y="1124744"/>
            <a:ext cx="3468106" cy="2094130"/>
          </a:xfrm>
          <a:prstGeom prst="rect">
            <a:avLst/>
          </a:prstGeom>
        </p:spPr>
      </p:pic>
      <p:grpSp>
        <p:nvGrpSpPr>
          <p:cNvPr id="7" name="组合 6"/>
          <p:cNvGrpSpPr/>
          <p:nvPr/>
        </p:nvGrpSpPr>
        <p:grpSpPr>
          <a:xfrm>
            <a:off x="2843808" y="3197705"/>
            <a:ext cx="4277436" cy="3183021"/>
            <a:chOff x="2418800" y="3090032"/>
            <a:chExt cx="4277436" cy="3183021"/>
          </a:xfrm>
        </p:grpSpPr>
        <p:pic>
          <p:nvPicPr>
            <p:cNvPr id="3" name="Picture 2"/>
            <p:cNvPicPr>
              <a:picLocks noChangeAspect="1"/>
            </p:cNvPicPr>
            <p:nvPr/>
          </p:nvPicPr>
          <p:blipFill>
            <a:blip r:embed="rId2"/>
            <a:stretch>
              <a:fillRect/>
            </a:stretch>
          </p:blipFill>
          <p:spPr>
            <a:xfrm>
              <a:off x="2447764" y="3140968"/>
              <a:ext cx="4248472" cy="3132085"/>
            </a:xfrm>
            <a:prstGeom prst="rect">
              <a:avLst/>
            </a:prstGeom>
          </p:spPr>
        </p:pic>
        <p:pic>
          <p:nvPicPr>
            <p:cNvPr id="4" name="图片 3"/>
            <p:cNvPicPr>
              <a:picLocks noChangeAspect="1"/>
            </p:cNvPicPr>
            <p:nvPr/>
          </p:nvPicPr>
          <p:blipFill>
            <a:blip r:embed="rId3"/>
            <a:stretch>
              <a:fillRect/>
            </a:stretch>
          </p:blipFill>
          <p:spPr>
            <a:xfrm>
              <a:off x="2418800" y="3090032"/>
              <a:ext cx="4248472" cy="701492"/>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GB" altLang="zh-CN" b="1" i="0" dirty="0">
                <a:solidFill>
                  <a:srgbClr val="4D4D4D"/>
                </a:solidFill>
                <a:effectLst/>
                <a:latin typeface="-apple-system"/>
              </a:rPr>
              <a:t>PageRank </a:t>
            </a:r>
            <a:r>
              <a:rPr lang="zh-CN" altLang="en-US" b="1" i="0" dirty="0">
                <a:solidFill>
                  <a:srgbClr val="4D4D4D"/>
                </a:solidFill>
                <a:effectLst/>
                <a:latin typeface="-apple-system"/>
              </a:rPr>
              <a:t>优点</a:t>
            </a:r>
            <a:endParaRPr kumimoji="1" lang="zh-CN" altLang="en-US" dirty="0"/>
          </a:p>
        </p:txBody>
      </p:sp>
      <p:sp>
        <p:nvSpPr>
          <p:cNvPr id="3" name="内容占位符 2"/>
          <p:cNvSpPr>
            <a:spLocks noGrp="1"/>
          </p:cNvSpPr>
          <p:nvPr>
            <p:ph idx="1"/>
          </p:nvPr>
        </p:nvSpPr>
        <p:spPr>
          <a:xfrm>
            <a:off x="628650" y="1191577"/>
            <a:ext cx="7886700" cy="4474845"/>
          </a:xfrm>
        </p:spPr>
        <p:txBody>
          <a:bodyPr/>
          <a:lstStyle/>
          <a:p>
            <a:r>
              <a:rPr lang="en-US" altLang="zh-CN" b="1" i="0" dirty="0">
                <a:solidFill>
                  <a:srgbClr val="C00000"/>
                </a:solidFill>
                <a:effectLst/>
                <a:latin typeface="-apple-system"/>
              </a:rPr>
              <a:t>1. </a:t>
            </a:r>
            <a:r>
              <a:rPr lang="zh-CN" altLang="en-US" b="1" i="0" dirty="0">
                <a:solidFill>
                  <a:srgbClr val="C00000"/>
                </a:solidFill>
                <a:effectLst/>
                <a:latin typeface="-apple-system"/>
              </a:rPr>
              <a:t>通过网页之间的链接来决定网页的重要性，一定程度消除了人为对排名的影响。</a:t>
            </a:r>
            <a:endParaRPr lang="en-US" altLang="zh-CN" b="1" i="0" dirty="0">
              <a:solidFill>
                <a:srgbClr val="C00000"/>
              </a:solidFill>
              <a:effectLst/>
              <a:latin typeface="-apple-system"/>
            </a:endParaRPr>
          </a:p>
          <a:p>
            <a:endParaRPr lang="en-US" altLang="zh-CN" b="1" i="0" dirty="0">
              <a:solidFill>
                <a:srgbClr val="C00000"/>
              </a:solidFill>
              <a:effectLst/>
              <a:latin typeface="-apple-system"/>
            </a:endParaRPr>
          </a:p>
          <a:p>
            <a:r>
              <a:rPr lang="en-US" altLang="zh-CN" b="1" i="0" dirty="0">
                <a:solidFill>
                  <a:srgbClr val="C00000"/>
                </a:solidFill>
                <a:effectLst/>
                <a:latin typeface="-apple-system"/>
              </a:rPr>
              <a:t>2. </a:t>
            </a:r>
            <a:r>
              <a:rPr lang="zh-CN" altLang="en-US" b="1" i="0" dirty="0">
                <a:solidFill>
                  <a:srgbClr val="C00000"/>
                </a:solidFill>
                <a:effectLst/>
                <a:highlight>
                  <a:srgbClr val="FFFF00"/>
                </a:highlight>
                <a:latin typeface="-apple-system"/>
              </a:rPr>
              <a:t>离线计算 </a:t>
            </a:r>
            <a:r>
              <a:rPr lang="en-GB" altLang="zh-CN" b="1" i="0" dirty="0">
                <a:solidFill>
                  <a:srgbClr val="C00000"/>
                </a:solidFill>
                <a:effectLst/>
                <a:highlight>
                  <a:srgbClr val="FFFF00"/>
                </a:highlight>
                <a:latin typeface="-apple-system"/>
              </a:rPr>
              <a:t>PageRank </a:t>
            </a:r>
            <a:r>
              <a:rPr lang="zh-CN" altLang="en-US" b="1" i="0" dirty="0">
                <a:solidFill>
                  <a:srgbClr val="C00000"/>
                </a:solidFill>
                <a:effectLst/>
                <a:highlight>
                  <a:srgbClr val="FFFF00"/>
                </a:highlight>
                <a:latin typeface="-apple-system"/>
              </a:rPr>
              <a:t>值</a:t>
            </a:r>
            <a:r>
              <a:rPr lang="zh-CN" altLang="en-US" b="1" i="0" dirty="0">
                <a:solidFill>
                  <a:srgbClr val="C00000"/>
                </a:solidFill>
                <a:effectLst/>
                <a:latin typeface="-apple-system"/>
              </a:rPr>
              <a:t>，而非查找的时候计算，提升了查询的效率。</a:t>
            </a:r>
            <a:endParaRPr kumimoji="1" lang="zh-CN" altLang="en-US" b="1" dirty="0">
              <a:solidFill>
                <a:srgbClr val="C00000"/>
              </a:solidFill>
            </a:endParaRPr>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5776" y="3172279"/>
            <a:ext cx="4390628" cy="2815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GB" altLang="zh-CN" b="1" i="0" dirty="0">
                <a:solidFill>
                  <a:srgbClr val="4D4D4D"/>
                </a:solidFill>
                <a:effectLst/>
                <a:latin typeface="-apple-system"/>
              </a:rPr>
              <a:t>PageRank </a:t>
            </a:r>
            <a:r>
              <a:rPr lang="zh-CN" altLang="en-US" b="1" i="0" dirty="0">
                <a:solidFill>
                  <a:srgbClr val="4D4D4D"/>
                </a:solidFill>
                <a:effectLst/>
                <a:latin typeface="-apple-system"/>
              </a:rPr>
              <a:t>缺点</a:t>
            </a:r>
            <a:endParaRPr kumimoji="1" lang="zh-CN" altLang="en-US" dirty="0"/>
          </a:p>
        </p:txBody>
      </p:sp>
      <p:sp>
        <p:nvSpPr>
          <p:cNvPr id="3" name="内容占位符 2"/>
          <p:cNvSpPr>
            <a:spLocks noGrp="1"/>
          </p:cNvSpPr>
          <p:nvPr>
            <p:ph idx="1"/>
          </p:nvPr>
        </p:nvSpPr>
        <p:spPr>
          <a:xfrm>
            <a:off x="395536" y="980728"/>
            <a:ext cx="7886700" cy="5400600"/>
          </a:xfrm>
        </p:spPr>
        <p:txBody>
          <a:bodyPr/>
          <a:lstStyle/>
          <a:p>
            <a:pPr algn="l">
              <a:lnSpc>
                <a:spcPct val="100000"/>
              </a:lnSpc>
            </a:pPr>
            <a:r>
              <a:rPr lang="en-US" altLang="zh-CN" b="1" i="0" dirty="0">
                <a:solidFill>
                  <a:srgbClr val="C00000"/>
                </a:solidFill>
                <a:effectLst/>
                <a:latin typeface="-apple-system"/>
              </a:rPr>
              <a:t>1. </a:t>
            </a:r>
            <a:r>
              <a:rPr lang="zh-CN" altLang="en-US" b="1" i="0" dirty="0">
                <a:solidFill>
                  <a:srgbClr val="C00000"/>
                </a:solidFill>
                <a:effectLst/>
                <a:latin typeface="-apple-system"/>
              </a:rPr>
              <a:t>存在时间久网站，</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值会越来越大，而新生的网站，</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值增长慢。</a:t>
            </a:r>
            <a:endParaRPr lang="zh-CN" altLang="en-US" b="1" i="0" dirty="0">
              <a:solidFill>
                <a:srgbClr val="C00000"/>
              </a:solidFill>
              <a:effectLst/>
              <a:latin typeface="-apple-system"/>
            </a:endParaRPr>
          </a:p>
          <a:p>
            <a:pPr algn="l"/>
            <a:r>
              <a:rPr lang="en-US" altLang="zh-CN" b="1" i="0" dirty="0">
                <a:solidFill>
                  <a:srgbClr val="C00000"/>
                </a:solidFill>
                <a:effectLst/>
                <a:latin typeface="-apple-system"/>
              </a:rPr>
              <a:t>2. </a:t>
            </a:r>
            <a:r>
              <a:rPr lang="zh-CN" altLang="en-US" b="1" i="0" dirty="0">
                <a:solidFill>
                  <a:srgbClr val="C00000"/>
                </a:solidFill>
                <a:effectLst/>
                <a:latin typeface="-apple-system"/>
              </a:rPr>
              <a:t>非查询相关的特性，查询结果会偏离搜索内容。</a:t>
            </a:r>
            <a:endParaRPr lang="zh-CN" altLang="en-US" b="1" i="0" dirty="0">
              <a:solidFill>
                <a:srgbClr val="C00000"/>
              </a:solidFill>
              <a:effectLst/>
              <a:latin typeface="-apple-system"/>
            </a:endParaRPr>
          </a:p>
          <a:p>
            <a:pPr algn="l"/>
            <a:r>
              <a:rPr lang="en-US" altLang="zh-CN" b="1" i="0" dirty="0">
                <a:solidFill>
                  <a:srgbClr val="C00000"/>
                </a:solidFill>
                <a:effectLst/>
                <a:latin typeface="-apple-system"/>
              </a:rPr>
              <a:t>3. </a:t>
            </a:r>
            <a:r>
              <a:rPr lang="zh-CN" altLang="en-US" b="1" i="0" dirty="0">
                <a:solidFill>
                  <a:srgbClr val="C00000"/>
                </a:solidFill>
                <a:effectLst/>
                <a:latin typeface="-apple-system"/>
              </a:rPr>
              <a:t>通过“僵尸”网站或链接，人为刷 </a:t>
            </a:r>
            <a:r>
              <a:rPr lang="en-GB" altLang="zh-CN" b="1" i="0" dirty="0">
                <a:solidFill>
                  <a:srgbClr val="C00000"/>
                </a:solidFill>
                <a:effectLst/>
                <a:latin typeface="-apple-system"/>
              </a:rPr>
              <a:t>PageRank </a:t>
            </a:r>
            <a:r>
              <a:rPr lang="zh-CN" altLang="en-US" b="1" i="0" dirty="0">
                <a:solidFill>
                  <a:srgbClr val="C00000"/>
                </a:solidFill>
                <a:effectLst/>
                <a:latin typeface="-apple-system"/>
              </a:rPr>
              <a:t>值。</a:t>
            </a:r>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r>
              <a:rPr lang="en-US" altLang="zh-CN" b="1" dirty="0">
                <a:solidFill>
                  <a:srgbClr val="C00000"/>
                </a:solidFill>
                <a:latin typeface="-apple-system"/>
              </a:rPr>
              <a:t>4.</a:t>
            </a:r>
            <a:r>
              <a:rPr lang="zh-CN" altLang="en-US" b="1" dirty="0">
                <a:solidFill>
                  <a:srgbClr val="C00000"/>
                </a:solidFill>
                <a:latin typeface="-apple-system"/>
              </a:rPr>
              <a:t>随着互联网的发展，网页不再仅仅表现成被引用关系的图，动态性，私有性（朋友圈），交互方式复杂（点赞，推荐，分享，转发。。。。）</a:t>
            </a:r>
            <a:endParaRPr lang="zh-CN" altLang="en-US" b="1" i="0" dirty="0">
              <a:solidFill>
                <a:srgbClr val="C00000"/>
              </a:solidFill>
              <a:effectLst/>
              <a:latin typeface="-apple-system"/>
            </a:endParaRPr>
          </a:p>
        </p:txBody>
      </p:sp>
      <p:grpSp>
        <p:nvGrpSpPr>
          <p:cNvPr id="5" name="组合 4"/>
          <p:cNvGrpSpPr/>
          <p:nvPr/>
        </p:nvGrpSpPr>
        <p:grpSpPr>
          <a:xfrm>
            <a:off x="1681323" y="2465032"/>
            <a:ext cx="4834894" cy="2620152"/>
            <a:chOff x="1914436" y="2931114"/>
            <a:chExt cx="5315127" cy="3138406"/>
          </a:xfrm>
        </p:grpSpPr>
        <p:pic>
          <p:nvPicPr>
            <p:cNvPr id="1741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10588"/>
            <a:stretch>
              <a:fillRect/>
            </a:stretch>
          </p:blipFill>
          <p:spPr bwMode="auto">
            <a:xfrm>
              <a:off x="1914436" y="2931114"/>
              <a:ext cx="5315127" cy="27690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07904" y="5700188"/>
              <a:ext cx="1107996" cy="369332"/>
            </a:xfrm>
            <a:prstGeom prst="rect">
              <a:avLst/>
            </a:prstGeom>
            <a:noFill/>
          </p:spPr>
          <p:txBody>
            <a:bodyPr wrap="none" rtlCol="0">
              <a:spAutoFit/>
            </a:bodyPr>
            <a:lstStyle/>
            <a:p>
              <a:r>
                <a:rPr kumimoji="1" lang="zh-CN" altLang="en-US" b="1" dirty="0"/>
                <a:t>僵尸网站</a:t>
              </a:r>
              <a:endParaRPr kumimoji="1" lang="zh-CN" altLang="en-US" b="1" dirty="0"/>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highlight>
                  <a:srgbClr val="FFFF00"/>
                </a:highlight>
              </a:rPr>
              <a:t>工作流程</a:t>
            </a:r>
            <a:endParaRPr lang="zh-CN" altLang="en-US" dirty="0">
              <a:highlight>
                <a:srgbClr val="FFFF00"/>
              </a:highlight>
            </a:endParaRPr>
          </a:p>
        </p:txBody>
      </p:sp>
      <p:sp>
        <p:nvSpPr>
          <p:cNvPr id="20482" name="Rectangle 3"/>
          <p:cNvSpPr>
            <a:spLocks noGrp="1"/>
          </p:cNvSpPr>
          <p:nvPr>
            <p:ph type="body" idx="4294967295"/>
          </p:nvPr>
        </p:nvSpPr>
        <p:spPr>
          <a:xfrm>
            <a:off x="782955" y="1413510"/>
            <a:ext cx="7715250" cy="3202305"/>
          </a:xfrm>
        </p:spPr>
        <p:txBody>
          <a:bodyPr vert="horz" wrap="square" lIns="91440" tIns="45720" rIns="91440" bIns="45720" anchor="t"/>
          <a:lstStyle/>
          <a:p>
            <a:pPr marL="0" indent="0" eaLnBrk="1" hangingPunct="1">
              <a:buNone/>
            </a:pPr>
            <a:r>
              <a:rPr lang="zh-CN" altLang="en-US" sz="2800" b="1" dirty="0"/>
              <a:t>大规模高质量</a:t>
            </a:r>
            <a:r>
              <a:rPr lang="zh-CN" altLang="en-US" sz="2800" b="1" dirty="0">
                <a:highlight>
                  <a:srgbClr val="FFFF00"/>
                </a:highlight>
              </a:rPr>
              <a:t>搜索引擎工作流程</a:t>
            </a:r>
            <a:r>
              <a:rPr lang="zh-CN" altLang="en-US" b="1" dirty="0"/>
              <a:t>：</a:t>
            </a:r>
            <a:endParaRPr lang="en-US" altLang="zh-CN" b="1" dirty="0">
              <a:solidFill>
                <a:srgbClr val="FF0000"/>
              </a:solidFill>
            </a:endParaRPr>
          </a:p>
          <a:p>
            <a:pPr marL="0" indent="0" eaLnBrk="1" hangingPunct="1"/>
            <a:r>
              <a:rPr lang="zh-CN" altLang="en-US" sz="2800" dirty="0">
                <a:solidFill>
                  <a:srgbClr val="0000FF"/>
                </a:solidFill>
                <a:highlight>
                  <a:srgbClr val="FFFF00"/>
                </a:highlight>
              </a:rPr>
              <a:t>网页搜集</a:t>
            </a:r>
            <a:endParaRPr lang="zh-CN" altLang="en-US" sz="2800" dirty="0">
              <a:solidFill>
                <a:srgbClr val="0000FF"/>
              </a:solidFill>
              <a:highlight>
                <a:srgbClr val="FFFF00"/>
              </a:highlight>
            </a:endParaRPr>
          </a:p>
          <a:p>
            <a:pPr lvl="1" eaLnBrk="1" hangingPunct="1"/>
            <a:r>
              <a:rPr lang="zh-CN" altLang="en-US" sz="2400" dirty="0"/>
              <a:t>批量搜集，增量式搜集；搜集目标，搜集策略</a:t>
            </a:r>
            <a:endParaRPr lang="zh-CN" altLang="en-US" sz="2400" dirty="0"/>
          </a:p>
          <a:p>
            <a:pPr marL="0" indent="0" eaLnBrk="1" hangingPunct="1"/>
            <a:r>
              <a:rPr lang="zh-CN" altLang="en-US" sz="2800" dirty="0">
                <a:solidFill>
                  <a:srgbClr val="0000FF"/>
                </a:solidFill>
                <a:highlight>
                  <a:srgbClr val="FFFF00"/>
                </a:highlight>
              </a:rPr>
              <a:t>预处理</a:t>
            </a:r>
            <a:endParaRPr lang="zh-CN" altLang="en-US" sz="2800" dirty="0">
              <a:solidFill>
                <a:srgbClr val="0000FF"/>
              </a:solidFill>
              <a:highlight>
                <a:srgbClr val="FFFF00"/>
              </a:highlight>
            </a:endParaRPr>
          </a:p>
          <a:p>
            <a:pPr lvl="1" eaLnBrk="1" hangingPunct="1"/>
            <a:r>
              <a:rPr lang="zh-CN" altLang="en-US" sz="2400" dirty="0"/>
              <a:t>关键词提取；重复网页消除；链接分析；索引</a:t>
            </a:r>
            <a:endParaRPr lang="zh-CN" altLang="en-US" sz="2400" dirty="0"/>
          </a:p>
          <a:p>
            <a:pPr marL="0" indent="0" eaLnBrk="1" hangingPunct="1"/>
            <a:r>
              <a:rPr lang="zh-CN" altLang="en-US" sz="2800" dirty="0">
                <a:solidFill>
                  <a:srgbClr val="0000FF"/>
                </a:solidFill>
                <a:highlight>
                  <a:srgbClr val="FFFF00"/>
                </a:highlight>
              </a:rPr>
              <a:t>查询服务</a:t>
            </a:r>
            <a:endParaRPr lang="zh-CN" altLang="en-US" sz="2800" dirty="0">
              <a:solidFill>
                <a:srgbClr val="0000FF"/>
              </a:solidFill>
              <a:highlight>
                <a:srgbClr val="FFFF00"/>
              </a:highlight>
            </a:endParaRPr>
          </a:p>
          <a:p>
            <a:pPr lvl="1" eaLnBrk="1" hangingPunct="1"/>
            <a:r>
              <a:rPr lang="zh-CN" altLang="en-US" sz="2400" dirty="0"/>
              <a:t>查询方式和匹配；结果排序；文档摘要</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advTm="75149"/>
    </mc:Choice>
    <mc:Fallback>
      <p:transition spd="slow" advTm="7514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检索器和用户接口</a:t>
            </a:r>
            <a:endParaRPr lang="zh-CN" altLang="en-US" dirty="0"/>
          </a:p>
        </p:txBody>
      </p:sp>
      <p:sp>
        <p:nvSpPr>
          <p:cNvPr id="41986" name="Rectangle 3"/>
          <p:cNvSpPr>
            <a:spLocks noGrp="1"/>
          </p:cNvSpPr>
          <p:nvPr>
            <p:ph type="body" idx="4294967295"/>
          </p:nvPr>
        </p:nvSpPr>
        <p:spPr>
          <a:xfrm>
            <a:off x="717550" y="909955"/>
            <a:ext cx="7801610" cy="5334000"/>
          </a:xfrm>
        </p:spPr>
        <p:txBody>
          <a:bodyPr vert="horz" wrap="square" lIns="91440" tIns="45720" rIns="91440" bIns="45720" anchor="t">
            <a:noAutofit/>
          </a:bodyPr>
          <a:lstStyle/>
          <a:p>
            <a:pPr marL="0" indent="0" eaLnBrk="1" hangingPunct="1">
              <a:lnSpc>
                <a:spcPct val="150000"/>
              </a:lnSpc>
              <a:buNone/>
            </a:pPr>
            <a:r>
              <a:rPr lang="en-US" altLang="zh-CN" sz="2800" b="1" dirty="0">
                <a:highlight>
                  <a:srgbClr val="FFFF00"/>
                </a:highlight>
                <a:latin typeface="微软雅黑" panose="020B0503020204020204" charset="-122"/>
                <a:ea typeface="微软雅黑" panose="020B0503020204020204" charset="-122"/>
                <a:cs typeface="微软雅黑" panose="020B0503020204020204" charset="-122"/>
              </a:rPr>
              <a:t>3</a:t>
            </a:r>
            <a:r>
              <a:rPr lang="zh-CN" altLang="en-US" sz="2800" b="1" dirty="0">
                <a:highlight>
                  <a:srgbClr val="FFFF00"/>
                </a:highlight>
                <a:latin typeface="微软雅黑" panose="020B0503020204020204" charset="-122"/>
                <a:ea typeface="微软雅黑" panose="020B0503020204020204" charset="-122"/>
                <a:cs typeface="微软雅黑" panose="020B0503020204020204" charset="-122"/>
              </a:rPr>
              <a:t>、检索器</a:t>
            </a:r>
            <a:endParaRPr lang="zh-CN" altLang="en-US" sz="2800" b="1" dirty="0">
              <a:highlight>
                <a:srgbClr val="FFFF00"/>
              </a:highlight>
              <a:latin typeface="微软雅黑" panose="020B0503020204020204" charset="-122"/>
              <a:ea typeface="微软雅黑" panose="020B0503020204020204" charset="-122"/>
              <a:cs typeface="微软雅黑" panose="020B0503020204020204" charset="-122"/>
            </a:endParaRPr>
          </a:p>
          <a:p>
            <a:pPr marL="0" lvl="1" indent="0"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检索器的功能是</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根据用户的查询</a:t>
            </a:r>
            <a:r>
              <a:rPr lang="zh-CN" altLang="en-US" sz="2000" b="1" dirty="0">
                <a:solidFill>
                  <a:srgbClr val="0000FF"/>
                </a:solidFill>
                <a:highlight>
                  <a:srgbClr val="FFFF00"/>
                </a:highlight>
                <a:latin typeface="宋体" panose="02010600030101010101" pitchFamily="2" charset="-122"/>
                <a:ea typeface="宋体" panose="02010600030101010101" pitchFamily="2" charset="-122"/>
                <a:cs typeface="宋体" panose="02010600030101010101" pitchFamily="2" charset="-122"/>
              </a:rPr>
              <a:t>在索引库中快速检出文档</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，进行</a:t>
            </a:r>
            <a:r>
              <a:rPr lang="zh-CN" altLang="en-US" sz="2000" b="1" dirty="0">
                <a:solidFill>
                  <a:srgbClr val="0000FF"/>
                </a:solidFill>
                <a:highlight>
                  <a:srgbClr val="FFFF00"/>
                </a:highlight>
                <a:latin typeface="宋体" panose="02010600030101010101" pitchFamily="2" charset="-122"/>
                <a:ea typeface="宋体" panose="02010600030101010101" pitchFamily="2" charset="-122"/>
                <a:cs typeface="宋体" panose="02010600030101010101" pitchFamily="2" charset="-122"/>
              </a:rPr>
              <a:t>文档与查询的相关度评价</a:t>
            </a:r>
            <a:r>
              <a:rPr lang="zh-CN" altLang="en-US" sz="2000" b="1" dirty="0">
                <a:latin typeface="宋体" panose="02010600030101010101" pitchFamily="2" charset="-122"/>
                <a:ea typeface="宋体" panose="02010600030101010101" pitchFamily="2" charset="-122"/>
                <a:cs typeface="宋体" panose="02010600030101010101" pitchFamily="2" charset="-122"/>
              </a:rPr>
              <a:t>，对将要输出的结果进行</a:t>
            </a:r>
            <a:r>
              <a:rPr lang="zh-CN" altLang="en-US" sz="2000" b="1" dirty="0">
                <a:highlight>
                  <a:srgbClr val="FFFF00"/>
                </a:highlight>
                <a:latin typeface="宋体" panose="02010600030101010101" pitchFamily="2" charset="-122"/>
                <a:ea typeface="宋体" panose="02010600030101010101" pitchFamily="2" charset="-122"/>
                <a:cs typeface="宋体" panose="02010600030101010101" pitchFamily="2" charset="-122"/>
              </a:rPr>
              <a:t>排序</a:t>
            </a:r>
            <a:r>
              <a:rPr lang="zh-CN" altLang="en-US" sz="2000" b="1" dirty="0">
                <a:latin typeface="宋体" panose="02010600030101010101" pitchFamily="2" charset="-122"/>
                <a:ea typeface="宋体" panose="02010600030101010101" pitchFamily="2" charset="-122"/>
                <a:cs typeface="宋体" panose="02010600030101010101" pitchFamily="2" charset="-122"/>
              </a:rPr>
              <a:t>，并实现某种用户相关性反馈机制。</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检索器常用的信息检索模型有集合理论模型、代数模型、概率模型和混合模型四种。</a:t>
            </a:r>
            <a:endParaRPr lang="zh-CN" altLang="en-US" sz="2000" b="1" dirty="0">
              <a:latin typeface="宋体" panose="02010600030101010101" pitchFamily="2" charset="-122"/>
              <a:ea typeface="宋体" panose="02010600030101010101" pitchFamily="2" charset="-122"/>
              <a:cs typeface="宋体" panose="02010600030101010101" pitchFamily="2" charset="-122"/>
            </a:endParaRPr>
          </a:p>
          <a:p>
            <a:pPr marL="0" indent="0" algn="l" eaLnBrk="1" hangingPunct="1">
              <a:lnSpc>
                <a:spcPct val="150000"/>
              </a:lnSpc>
              <a:buClrTx/>
              <a:buSzTx/>
              <a:buNone/>
            </a:pPr>
            <a:r>
              <a:rPr lang="zh-CN" altLang="en-US" sz="2800" b="1" dirty="0">
                <a:highlight>
                  <a:srgbClr val="FFFF00"/>
                </a:highlight>
                <a:latin typeface="微软雅黑" panose="020B0503020204020204" charset="-122"/>
                <a:ea typeface="微软雅黑" panose="020B0503020204020204" charset="-122"/>
                <a:cs typeface="微软雅黑" panose="020B0503020204020204" charset="-122"/>
              </a:rPr>
              <a:t>4、用户接口</a:t>
            </a:r>
            <a:endParaRPr lang="zh-CN" altLang="en-US" sz="2800" b="1" dirty="0">
              <a:highlight>
                <a:srgbClr val="FFFF00"/>
              </a:highlight>
              <a:latin typeface="微软雅黑" panose="020B0503020204020204" charset="-122"/>
              <a:ea typeface="微软雅黑" panose="020B0503020204020204" charset="-122"/>
              <a:cs typeface="微软雅黑" panose="020B0503020204020204" charset="-122"/>
            </a:endParaRPr>
          </a:p>
          <a:p>
            <a:pPr marL="0" lvl="1" indent="0" eaLnBrk="1" hangingPunct="1">
              <a:lnSpc>
                <a:spcPct val="150000"/>
              </a:lnSpc>
              <a:buNone/>
            </a:pPr>
            <a:r>
              <a:rPr lang="zh-CN" altLang="en-US" b="1" dirty="0">
                <a:latin typeface="宋体" panose="02010600030101010101" pitchFamily="2" charset="-122"/>
                <a:ea typeface="宋体" panose="02010600030101010101" pitchFamily="2" charset="-122"/>
                <a:cs typeface="宋体" panose="02010600030101010101" pitchFamily="2" charset="-122"/>
              </a:rPr>
              <a:t>用户接口的作用是</a:t>
            </a: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输入用户查询、显示查询结果、提供用户相关性反馈机制。</a:t>
            </a:r>
            <a:r>
              <a:rPr lang="zh-CN" altLang="en-US" b="1" dirty="0">
                <a:latin typeface="宋体" panose="02010600030101010101" pitchFamily="2" charset="-122"/>
                <a:ea typeface="宋体" panose="02010600030101010101" pitchFamily="2" charset="-122"/>
                <a:cs typeface="宋体" panose="02010600030101010101" pitchFamily="2" charset="-122"/>
              </a:rPr>
              <a:t>主要的目的是方便用户使用搜索引擎，</a:t>
            </a:r>
            <a:r>
              <a:rPr lang="zh-CN" altLang="en-US" b="1" dirty="0">
                <a:solidFill>
                  <a:srgbClr val="FF00FF"/>
                </a:solidFill>
                <a:latin typeface="宋体" panose="02010600030101010101" pitchFamily="2" charset="-122"/>
                <a:ea typeface="宋体" panose="02010600030101010101" pitchFamily="2" charset="-122"/>
                <a:cs typeface="宋体" panose="02010600030101010101" pitchFamily="2" charset="-122"/>
              </a:rPr>
              <a:t>高效率、多方式地</a:t>
            </a:r>
            <a:r>
              <a:rPr lang="zh-CN" altLang="en-US" b="1" dirty="0">
                <a:latin typeface="宋体" panose="02010600030101010101" pitchFamily="2" charset="-122"/>
                <a:ea typeface="宋体" panose="02010600030101010101" pitchFamily="2" charset="-122"/>
                <a:cs typeface="宋体" panose="02010600030101010101" pitchFamily="2" charset="-122"/>
              </a:rPr>
              <a:t>从搜索引擎中得到有效、及时的信息。用户接口的设计和实现使用人机交互的理论和方法，以充分适应人类的思维习惯。 　　</a:t>
            </a:r>
            <a:endParaRPr lang="zh-CN" altLang="en-US" b="1"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5766"/>
    </mc:Choice>
    <mc:Fallback>
      <p:transition spd="slow" advTm="2576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1"/>
          <p:cNvSpPr txBox="1"/>
          <p:nvPr/>
        </p:nvSpPr>
        <p:spPr>
          <a:xfrm>
            <a:off x="487998" y="288290"/>
            <a:ext cx="6480175" cy="523875"/>
          </a:xfrm>
          <a:prstGeom prst="rect">
            <a:avLst/>
          </a:prstGeom>
          <a:noFill/>
          <a:ln w="9525">
            <a:noFill/>
          </a:ln>
        </p:spPr>
        <p:txBody>
          <a:bodyPr>
            <a:spAutoFit/>
          </a:bodyPr>
          <a:lstStyle/>
          <a:p>
            <a:pPr algn="l"/>
            <a:r>
              <a:rPr lang="zh-CN" altLang="en-US" sz="2800">
                <a:latin typeface="Arial" panose="020B0604020202020204" pitchFamily="34" charset="0"/>
              </a:rPr>
              <a:t>主被动获取技术比较</a:t>
            </a:r>
            <a:endParaRPr lang="zh-CN" altLang="en-US" sz="2800">
              <a:latin typeface="Arial" panose="020B0604020202020204" pitchFamily="34" charset="0"/>
            </a:endParaRPr>
          </a:p>
        </p:txBody>
      </p:sp>
      <p:graphicFrame>
        <p:nvGraphicFramePr>
          <p:cNvPr id="50178" name="表格 50177"/>
          <p:cNvGraphicFramePr/>
          <p:nvPr/>
        </p:nvGraphicFramePr>
        <p:xfrm>
          <a:off x="539750" y="1397000"/>
          <a:ext cx="7993063" cy="4408488"/>
        </p:xfrm>
        <a:graphic>
          <a:graphicData uri="http://schemas.openxmlformats.org/drawingml/2006/table">
            <a:tbl>
              <a:tblPr/>
              <a:tblGrid>
                <a:gridCol w="2865438"/>
                <a:gridCol w="2462212"/>
                <a:gridCol w="2665413"/>
              </a:tblGrid>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endParaRPr lang="zh-CN" altLang="en-US" sz="2800" b="1">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800" b="1">
                          <a:latin typeface="Arial" panose="020B0604020202020204" pitchFamily="34" charset="0"/>
                        </a:rPr>
                        <a:t>被动获取</a:t>
                      </a:r>
                      <a:endParaRPr lang="zh-CN" altLang="en-US" sz="2800" b="1">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800" b="1">
                          <a:latin typeface="Arial" panose="020B0604020202020204" pitchFamily="34" charset="0"/>
                        </a:rPr>
                        <a:t>主动获取</a:t>
                      </a:r>
                      <a:endParaRPr lang="zh-CN" altLang="en-US" sz="2800" b="1">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是否需要协作</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highlight>
                            <a:srgbClr val="FFFF00"/>
                          </a:highlight>
                          <a:latin typeface="Arial" panose="020B0604020202020204" pitchFamily="34" charset="0"/>
                        </a:rPr>
                        <a:t>需要</a:t>
                      </a:r>
                      <a:endParaRPr lang="zh-CN" altLang="en-US" sz="2400">
                        <a:highlight>
                          <a:srgbClr val="FFFF00"/>
                        </a:highlight>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不需要</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733425">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获取范围</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局部网络</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互联网</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数据处理实时性</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在线</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highlight>
                            <a:srgbClr val="FFFF00"/>
                          </a:highlight>
                          <a:latin typeface="Arial" panose="020B0604020202020204" pitchFamily="34" charset="0"/>
                        </a:rPr>
                        <a:t>离线</a:t>
                      </a:r>
                      <a:endParaRPr lang="zh-CN" altLang="en-US" sz="2400">
                        <a:highlight>
                          <a:srgbClr val="FFFF00"/>
                        </a:highlight>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技术指标</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吞吐量、丢报率</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搜索效率</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技术难点</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协议分析</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发布方式</a:t>
                      </a:r>
                      <a:endParaRPr lang="zh-CN" altLang="en-US" sz="2400">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306603"/>
    </mc:Choice>
    <mc:Fallback>
      <p:transition spd="slow" advTm="306603"/>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第二章   网络信息获取</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fontScale="92500" lnSpcReduction="20000"/>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rPr>
              <a:t>1</a:t>
            </a:r>
            <a:r>
              <a:rPr kumimoji="0" lang="zh-CN" altLang="en-US" sz="2400" b="1" dirty="0">
                <a:solidFill>
                  <a:srgbClr val="C00000"/>
                </a:solidFill>
                <a:latin typeface="Arial" panose="020B0604020202020204" pitchFamily="34" charset="0"/>
                <a:ea typeface="宋体" panose="02010600030101010101" pitchFamily="2" charset="-122"/>
              </a:rPr>
              <a:t>）  </a:t>
            </a:r>
            <a:r>
              <a:rPr kumimoji="0" lang="en-US" altLang="zh-CN" sz="2400" b="1" dirty="0">
                <a:solidFill>
                  <a:srgbClr val="C00000"/>
                </a:solidFill>
                <a:latin typeface="Arial" panose="020B0604020202020204" pitchFamily="34" charset="0"/>
                <a:ea typeface="宋体" panose="02010600030101010101" pitchFamily="2" charset="-122"/>
              </a:rPr>
              <a:t>Web</a:t>
            </a:r>
            <a:r>
              <a:rPr kumimoji="0" lang="zh-CN" altLang="en-US" sz="2400" b="1" dirty="0">
                <a:solidFill>
                  <a:srgbClr val="C00000"/>
                </a:solidFill>
                <a:latin typeface="Arial" panose="020B0604020202020204" pitchFamily="34" charset="0"/>
                <a:ea typeface="宋体" panose="02010600030101010101" pitchFamily="2" charset="-122"/>
              </a:rPr>
              <a:t>信息获取</a:t>
            </a:r>
            <a:endParaRPr kumimoji="0" lang="zh-CN" altLang="en-US"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sym typeface="+mn-ea"/>
              </a:rPr>
              <a:t>2</a:t>
            </a:r>
            <a:r>
              <a:rPr kumimoji="0" lang="zh-CN" altLang="en-US" sz="2400" b="1" dirty="0">
                <a:solidFill>
                  <a:schemeClr val="tx1"/>
                </a:solidFill>
                <a:latin typeface="Arial" panose="020B0604020202020204" pitchFamily="34" charset="0"/>
                <a:ea typeface="宋体" panose="02010600030101010101" pitchFamily="2" charset="-122"/>
                <a:sym typeface="+mn-ea"/>
              </a:rPr>
              <a:t>）  社交网络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rgbClr val="040408"/>
                </a:solidFill>
                <a:latin typeface="Arial" panose="020B0604020202020204" pitchFamily="34" charset="0"/>
                <a:ea typeface="宋体" panose="02010600030101010101" pitchFamily="2" charset="-122"/>
              </a:rPr>
              <a:t>3</a:t>
            </a:r>
            <a:r>
              <a:rPr kumimoji="0" lang="zh-CN" altLang="en-US" sz="2400" b="1" dirty="0">
                <a:solidFill>
                  <a:srgbClr val="040408"/>
                </a:solidFill>
                <a:latin typeface="Arial" panose="020B0604020202020204" pitchFamily="34" charset="0"/>
                <a:ea typeface="宋体" panose="02010600030101010101" pitchFamily="2" charset="-122"/>
              </a:rPr>
              <a:t>）  </a:t>
            </a:r>
            <a:r>
              <a:rPr kumimoji="0" lang="en-US" altLang="zh-CN" sz="2400" b="1" dirty="0">
                <a:solidFill>
                  <a:srgbClr val="040408"/>
                </a:solidFill>
                <a:latin typeface="Arial" panose="020B0604020202020204" pitchFamily="34" charset="0"/>
                <a:ea typeface="宋体" panose="02010600030101010101" pitchFamily="2" charset="-122"/>
              </a:rPr>
              <a:t>P2P</a:t>
            </a:r>
            <a:r>
              <a:rPr kumimoji="0" lang="zh-CN" altLang="en-US" sz="2400" b="1" dirty="0">
                <a:solidFill>
                  <a:srgbClr val="040408"/>
                </a:solidFill>
                <a:latin typeface="Arial" panose="020B0604020202020204" pitchFamily="34" charset="0"/>
                <a:ea typeface="宋体" panose="02010600030101010101" pitchFamily="2" charset="-122"/>
              </a:rPr>
              <a:t>网络</a:t>
            </a:r>
            <a:r>
              <a:rPr lang="zh-CN" altLang="en-US" sz="2400" b="1" dirty="0">
                <a:solidFill>
                  <a:srgbClr val="040408"/>
                </a:solidFill>
                <a:latin typeface="Arial" panose="020B0604020202020204" pitchFamily="34" charset="0"/>
                <a:ea typeface="宋体" panose="02010600030101010101" pitchFamily="2" charset="-122"/>
                <a:sym typeface="+mn-ea"/>
              </a:rPr>
              <a:t>信息获取</a:t>
            </a:r>
            <a:endParaRPr lang="en-US" altLang="zh-CN" sz="2400" b="1" dirty="0">
              <a:solidFill>
                <a:srgbClr val="040408"/>
              </a:solidFill>
              <a:latin typeface="Arial" panose="020B0604020202020204" pitchFamily="34" charset="0"/>
              <a:ea typeface="宋体" panose="02010600030101010101" pitchFamily="2" charset="-122"/>
              <a:sym typeface="+mn-ea"/>
            </a:endParaRPr>
          </a:p>
          <a:p>
            <a:pPr marL="457200" lvl="1" indent="0">
              <a:lnSpc>
                <a:spcPct val="150000"/>
              </a:lnSpc>
              <a:buSzPct val="75000"/>
              <a:buNone/>
            </a:pPr>
            <a:r>
              <a:rPr lang="en-US" altLang="zh-CN" sz="2400" b="1" dirty="0">
                <a:latin typeface="Arial" panose="020B0604020202020204" pitchFamily="34" charset="0"/>
                <a:ea typeface="宋体" panose="02010600030101010101" pitchFamily="2" charset="-122"/>
                <a:sym typeface="+mn-ea"/>
              </a:rPr>
              <a:t>4</a:t>
            </a:r>
            <a:r>
              <a:rPr lang="zh-CN" altLang="en-US" sz="2400" b="1" dirty="0">
                <a:latin typeface="Arial" panose="020B0604020202020204" pitchFamily="34" charset="0"/>
                <a:ea typeface="宋体" panose="02010600030101010101" pitchFamily="2" charset="-122"/>
                <a:sym typeface="+mn-ea"/>
              </a:rPr>
              <a:t>） 非结构化信息清洗</a:t>
            </a:r>
            <a:endParaRPr lang="zh-CN" altLang="en-US" sz="2400" b="1" dirty="0">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endParaRPr kumimoji="0" lang="zh-CN" altLang="en-US" sz="2400" b="1" dirty="0">
              <a:solidFill>
                <a:srgbClr val="C00000"/>
              </a:solidFill>
              <a:latin typeface="Arial" panose="020B0604020202020204" pitchFamily="34"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27655"/>
    </mc:Choice>
    <mc:Fallback>
      <p:transition spd="slow" advTm="276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1" name="Picture 3"/>
          <p:cNvPicPr>
            <a:picLocks noChangeAspect="1"/>
          </p:cNvPicPr>
          <p:nvPr/>
        </p:nvPicPr>
        <p:blipFill>
          <a:blip r:embed="rId1"/>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mc:Choice xmlns:p14="http://schemas.microsoft.com/office/powerpoint/2010/main" Requires="p14">
      <p:transition p14:dur="250" advTm="20615">
        <p:fade/>
      </p:transition>
    </mc:Choice>
    <mc:Fallback>
      <p:transition advTm="2061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5" name="Picture 2"/>
          <p:cNvPicPr>
            <a:picLocks noChangeAspect="1"/>
          </p:cNvPicPr>
          <p:nvPr/>
        </p:nvPicPr>
        <p:blipFill>
          <a:blip r:embed="rId1"/>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mc:Choice xmlns:p14="http://schemas.microsoft.com/office/powerpoint/2010/main" Requires="p14">
      <p:transition p14:dur="250" advTm="17520">
        <p:fade/>
      </p:transition>
    </mc:Choice>
    <mc:Fallback>
      <p:transition advTm="17520">
        <p:fade/>
      </p:transition>
    </mc:Fallback>
  </mc:AlternateContent>
</p:sld>
</file>

<file path=ppt/tags/tag1.xml><?xml version="1.0" encoding="utf-8"?>
<p:tagLst xmlns:p="http://schemas.openxmlformats.org/presentationml/2006/main">
  <p:tag name="TIMING" val="|20.5|24.2|14.2"/>
</p:tagLst>
</file>

<file path=ppt/tags/tag2.xml><?xml version="1.0" encoding="utf-8"?>
<p:tagLst xmlns:p="http://schemas.openxmlformats.org/presentationml/2006/main">
  <p:tag name="TIMING" val="|1.6|1.1|0.9|1"/>
</p:tagLst>
</file>

<file path=ppt/tags/tag3.xml><?xml version="1.0" encoding="utf-8"?>
<p:tagLst xmlns:p="http://schemas.openxmlformats.org/presentationml/2006/main">
  <p:tag name="TIMING" val="|1|2.3"/>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cc16dafa-dd7d-4710-a07a-c65b7919a84c"/>
  <p:tag name="COMMONDATA" val="eyJoZGlkIjoiMmMwNjAzYzIxYTU3NWRiMzg3YjIwNjI3ZjhmZTVmY2YifQ=="/>
  <p:tag name="commondata" val="eyJoZGlkIjoiOTljM2M0YzM2YTY0NTJmOGVkMTY0ZTBkZGUwYTYwM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9489</Words>
  <Application>WPS 演示</Application>
  <PresentationFormat>全屏显示(4:3)</PresentationFormat>
  <Paragraphs>817</Paragraphs>
  <Slides>72</Slides>
  <Notes>17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72</vt:i4>
      </vt:variant>
    </vt:vector>
  </HeadingPairs>
  <TitlesOfParts>
    <vt:vector size="90" baseType="lpstr">
      <vt:lpstr>Arial</vt:lpstr>
      <vt:lpstr>宋体</vt:lpstr>
      <vt:lpstr>Wingdings</vt:lpstr>
      <vt:lpstr>华文楷体</vt:lpstr>
      <vt:lpstr>Arial Unicode MS</vt:lpstr>
      <vt:lpstr>Times New Roman</vt:lpstr>
      <vt:lpstr>隶书</vt:lpstr>
      <vt:lpstr>Wingdings</vt:lpstr>
      <vt:lpstr>微软雅黑</vt:lpstr>
      <vt:lpstr>Arial Unicode MS</vt:lpstr>
      <vt:lpstr>Franklin Gothic Medium</vt:lpstr>
      <vt:lpstr>黑体</vt:lpstr>
      <vt:lpstr>Arial</vt:lpstr>
      <vt:lpstr>等线</vt:lpstr>
      <vt:lpstr>-apple-system</vt:lpstr>
      <vt:lpstr>Segoe Print</vt:lpstr>
      <vt:lpstr>PingFang SC</vt:lpstr>
      <vt:lpstr>Office 主题</vt:lpstr>
      <vt:lpstr>上节内容回顾总结</vt:lpstr>
      <vt:lpstr>PowerPoint 演示文稿</vt:lpstr>
      <vt:lpstr>第二章   网络信息获取</vt:lpstr>
      <vt:lpstr>应用案例—社交网络监测</vt:lpstr>
      <vt:lpstr>PowerPoint 演示文稿</vt:lpstr>
      <vt:lpstr>主动数据获取技术</vt:lpstr>
      <vt:lpstr>工作流程</vt:lpstr>
      <vt:lpstr>PowerPoint 演示文稿</vt:lpstr>
      <vt:lpstr>PowerPoint 演示文稿</vt:lpstr>
      <vt:lpstr>PowerPoint 演示文稿</vt:lpstr>
      <vt:lpstr>系统结构 </vt:lpstr>
      <vt:lpstr>系统流程 </vt:lpstr>
      <vt:lpstr>主要技术</vt:lpstr>
      <vt:lpstr>爬虫的分类</vt:lpstr>
      <vt:lpstr>PowerPoint 演示文稿</vt:lpstr>
      <vt:lpstr>从爬虫的角度对互联网进行划分</vt:lpstr>
      <vt:lpstr>PowerPoint 演示文稿</vt:lpstr>
      <vt:lpstr>PowerPoint 演示文稿</vt:lpstr>
      <vt:lpstr>PowerPoint 演示文稿</vt:lpstr>
      <vt:lpstr>特定领域的网页爬虫（聚焦爬虫）</vt:lpstr>
      <vt:lpstr>PowerPoint 演示文稿</vt:lpstr>
      <vt:lpstr>网页搜索策略</vt:lpstr>
      <vt:lpstr>网页搜索策略</vt:lpstr>
      <vt:lpstr>PowerPoint 演示文稿</vt:lpstr>
      <vt:lpstr>PowerPoint 演示文稿</vt:lpstr>
      <vt:lpstr>PowerPoint 演示文稿</vt:lpstr>
      <vt:lpstr>PowerPoint 演示文稿</vt:lpstr>
      <vt:lpstr>PowerPoint 演示文稿</vt:lpstr>
      <vt:lpstr>PowerPoint 演示文稿</vt:lpstr>
      <vt:lpstr>挑战问题</vt:lpstr>
      <vt:lpstr>Python中常用的爬虫相关库</vt:lpstr>
      <vt:lpstr>索引器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基本想法</vt:lpstr>
      <vt:lpstr>基本想法</vt:lpstr>
      <vt:lpstr>基本想法</vt:lpstr>
      <vt:lpstr>基本想法</vt:lpstr>
      <vt:lpstr>中心思想</vt:lpstr>
      <vt:lpstr>PageRank公式</vt:lpstr>
      <vt:lpstr>例1</vt:lpstr>
      <vt:lpstr>例1</vt:lpstr>
      <vt:lpstr>例1</vt:lpstr>
      <vt:lpstr>例1</vt:lpstr>
      <vt:lpstr>PowerPoint 演示文稿</vt:lpstr>
      <vt:lpstr>Dead Ends问题</vt:lpstr>
      <vt:lpstr>例</vt:lpstr>
      <vt:lpstr>例</vt:lpstr>
      <vt:lpstr>例2</vt:lpstr>
      <vt:lpstr>Dead Ends问题修正</vt:lpstr>
      <vt:lpstr>Dead Ends问题修正</vt:lpstr>
      <vt:lpstr>Dead Ends问题修正</vt:lpstr>
      <vt:lpstr>Dead Ends问题修正</vt:lpstr>
      <vt:lpstr>Spider Traps 问题</vt:lpstr>
      <vt:lpstr>Spider Traps 问题</vt:lpstr>
      <vt:lpstr>Spider Traps 问题修正</vt:lpstr>
      <vt:lpstr>Spider Traps 问题修正</vt:lpstr>
      <vt:lpstr>Spider Traps 问题修正</vt:lpstr>
      <vt:lpstr>例</vt:lpstr>
      <vt:lpstr>例</vt:lpstr>
      <vt:lpstr>PageRank 优点</vt:lpstr>
      <vt:lpstr>PageRank 缺点</vt:lpstr>
      <vt:lpstr>检索器和用户接口</vt:lpstr>
      <vt:lpstr>PowerPoint 演示文稿</vt:lpstr>
      <vt:lpstr>第二章   网络信息获取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Aurora</cp:lastModifiedBy>
  <cp:revision>152</cp:revision>
  <dcterms:created xsi:type="dcterms:W3CDTF">2019-03-12T04:50:00Z</dcterms:created>
  <dcterms:modified xsi:type="dcterms:W3CDTF">2023-11-29T04:59:01Z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5B8A1B87C8214AE19C4E51F089BAE253</vt:lpwstr>
  </property>
</Properties>
</file>